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media/image7.jpeg" ContentType="image/jpeg"/>
  <Override PartName="/ppt/media/image1.png" ContentType="image/png"/>
  <Override PartName="/ppt/media/image2.png" ContentType="image/png"/>
  <Override PartName="/ppt/media/image9.jpeg" ContentType="image/jpeg"/>
  <Override PartName="/ppt/media/image23.gif" ContentType="image/gif"/>
  <Override PartName="/ppt/media/image17.jpeg" ContentType="image/jpeg"/>
  <Override PartName="/ppt/media/image3.png" ContentType="image/png"/>
  <Override PartName="/ppt/media/image6.jpeg" ContentType="image/jpeg"/>
  <Override PartName="/ppt/media/image4.png" ContentType="image/png"/>
  <Override PartName="/ppt/media/image32.gif" ContentType="image/gif"/>
  <Override PartName="/ppt/media/image5.jpeg" ContentType="image/jpeg"/>
  <Override PartName="/ppt/media/image8.jpeg" ContentType="image/jpeg"/>
  <Override PartName="/ppt/media/image10.jpeg" ContentType="image/jpeg"/>
  <Override PartName="/ppt/media/image11.jpeg" ContentType="image/jpeg"/>
  <Override PartName="/ppt/media/image12.jpeg" ContentType="image/jpeg"/>
  <Override PartName="/ppt/media/image13.png" ContentType="image/png"/>
  <Override PartName="/ppt/media/image14.jpeg" ContentType="image/jpeg"/>
  <Override PartName="/ppt/media/image15.jpeg" ContentType="image/jpeg"/>
  <Override PartName="/ppt/media/image16.jpeg" ContentType="image/jpeg"/>
  <Override PartName="/ppt/media/image18.jpeg" ContentType="image/jpeg"/>
  <Override PartName="/ppt/media/image19.gif" ContentType="image/gif"/>
  <Override PartName="/ppt/media/image20.jpeg" ContentType="image/jpeg"/>
  <Override PartName="/ppt/media/image21.jpeg" ContentType="image/jpeg"/>
  <Override PartName="/ppt/media/image22.jpeg" ContentType="image/jpeg"/>
  <Override PartName="/ppt/media/image24.jpeg" ContentType="image/jpeg"/>
  <Override PartName="/ppt/media/image27.png" ContentType="image/png"/>
  <Override PartName="/ppt/media/image25.jpeg" ContentType="image/jpeg"/>
  <Override PartName="/ppt/media/image26.jpeg" ContentType="image/jpeg"/>
  <Override PartName="/ppt/media/image28.png" ContentType="image/png"/>
  <Override PartName="/ppt/media/image31.gif" ContentType="image/gif"/>
  <Override PartName="/ppt/media/image29.jpeg" ContentType="image/jpeg"/>
  <Override PartName="/ppt/media/image30.jpeg" ContentType="image/jpeg"/>
  <Override PartName="/ppt/media/image33.jpeg" ContentType="image/jpeg"/>
  <Override PartName="/ppt/media/image34.png" ContentType="image/png"/>
  <Override PartName="/ppt/media/image35.jpeg" ContentType="image/jpeg"/>
  <Override PartName="/ppt/media/image36.jpeg" ContentType="image/jpeg"/>
  <Override PartName="/ppt/media/image37.jpeg" ContentType="image/jpeg"/>
  <Override PartName="/ppt/media/image38.jpeg" ContentType="image/jpeg"/>
  <Override PartName="/ppt/_rels/presentation.xml.rels" ContentType="application/vnd.openxmlformats-package.relationships+xml"/>
  <Override PartName="/ppt/slides/slide9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_rels/slide9.xml.rels" ContentType="application/vnd.openxmlformats-package.relationships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</p:sldIdLst>
  <p:sldSz cx="12192000" cy="6858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Relationship Id="rId3" Type="http://schemas.openxmlformats.org/officeDocument/2006/relationships/image" Target="../media/image4.png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it-IT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it-IT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it-IT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it-IT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it-IT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it-IT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it-IT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it-IT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it-IT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it-IT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34" name="" descr=""/>
          <p:cNvPicPr/>
          <p:nvPr/>
        </p:nvPicPr>
        <p:blipFill>
          <a:blip r:embed="rId2"/>
          <a:stretch/>
        </p:blipFill>
        <p:spPr>
          <a:xfrm>
            <a:off x="360288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35" name="" descr=""/>
          <p:cNvPicPr/>
          <p:nvPr/>
        </p:nvPicPr>
        <p:blipFill>
          <a:blip r:embed="rId3"/>
          <a:stretch/>
        </p:blipFill>
        <p:spPr>
          <a:xfrm>
            <a:off x="360288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it-IT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it-IT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it-IT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it-IT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it-IT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0" name="PlaceHolder 4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it-IT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4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it-IT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it-IT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it-IT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6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it-IT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70" name="" descr=""/>
          <p:cNvPicPr/>
          <p:nvPr/>
        </p:nvPicPr>
        <p:blipFill>
          <a:blip r:embed="rId2"/>
          <a:stretch/>
        </p:blipFill>
        <p:spPr>
          <a:xfrm>
            <a:off x="360288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71" name="" descr=""/>
          <p:cNvPicPr/>
          <p:nvPr/>
        </p:nvPicPr>
        <p:blipFill>
          <a:blip r:embed="rId3"/>
          <a:stretch/>
        </p:blipFill>
        <p:spPr>
          <a:xfrm>
            <a:off x="360288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it-IT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Fai clic per modificare il formato del testo del titolo</a:t>
            </a:r>
            <a:endParaRPr b="0" lang="it-IT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Fai clic per modificare il formato del testo della struttura</a:t>
            </a:r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it-IT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Secondo livello struttura</a:t>
            </a:r>
            <a:endParaRPr b="0" lang="it-IT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Terzo livello struttura</a:t>
            </a:r>
            <a:endParaRPr b="0" lang="it-IT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it-IT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Quarto livello struttura</a:t>
            </a:r>
            <a:endParaRPr b="0" lang="it-IT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Quinto livello struttura</a:t>
            </a:r>
            <a:endParaRPr b="0" lang="it-IT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Sesto livello struttura</a:t>
            </a:r>
            <a:endParaRPr b="0" lang="it-IT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Settimo livello struttura</a:t>
            </a:r>
            <a:endParaRPr b="0" lang="it-IT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it-IT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Fai clic per modificare il formato del testo del titolo</a:t>
            </a:r>
            <a:endParaRPr b="0" lang="it-IT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Fai clic per modificare il formato del testo della struttura</a:t>
            </a:r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it-IT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Secondo livello struttura</a:t>
            </a:r>
            <a:endParaRPr b="0" lang="it-IT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Terzo livello struttura</a:t>
            </a:r>
            <a:endParaRPr b="0" lang="it-IT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it-IT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Quarto livello struttura</a:t>
            </a:r>
            <a:endParaRPr b="0" lang="it-IT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Quinto livello struttura</a:t>
            </a:r>
            <a:endParaRPr b="0" lang="it-IT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Sesto livello struttura</a:t>
            </a:r>
            <a:endParaRPr b="0" lang="it-IT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Settimo livello struttura</a:t>
            </a:r>
            <a:endParaRPr b="0" lang="it-IT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image" Target="../media/image6.jpeg"/><Relationship Id="rId3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7.jpeg"/><Relationship Id="rId2" Type="http://schemas.openxmlformats.org/officeDocument/2006/relationships/image" Target="../media/image8.jpeg"/><Relationship Id="rId3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9.jpeg"/><Relationship Id="rId2" Type="http://schemas.openxmlformats.org/officeDocument/2006/relationships/image" Target="../media/image10.jpeg"/><Relationship Id="rId3" Type="http://schemas.openxmlformats.org/officeDocument/2006/relationships/image" Target="../media/image11.jpeg"/><Relationship Id="rId4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12.jpeg"/><Relationship Id="rId2" Type="http://schemas.openxmlformats.org/officeDocument/2006/relationships/image" Target="../media/image13.png"/><Relationship Id="rId3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14.jpeg"/><Relationship Id="rId2" Type="http://schemas.openxmlformats.org/officeDocument/2006/relationships/image" Target="../media/image15.jpeg"/><Relationship Id="rId3" Type="http://schemas.openxmlformats.org/officeDocument/2006/relationships/image" Target="../media/image16.jpeg"/><Relationship Id="rId4" Type="http://schemas.openxmlformats.org/officeDocument/2006/relationships/image" Target="../media/image17.jpeg"/><Relationship Id="rId5" Type="http://schemas.openxmlformats.org/officeDocument/2006/relationships/image" Target="../media/image18.jpeg"/><Relationship Id="rId6" Type="http://schemas.openxmlformats.org/officeDocument/2006/relationships/image" Target="../media/image19.gif"/><Relationship Id="rId7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20.jpeg"/><Relationship Id="rId2" Type="http://schemas.openxmlformats.org/officeDocument/2006/relationships/image" Target="../media/image21.jpeg"/><Relationship Id="rId3" Type="http://schemas.openxmlformats.org/officeDocument/2006/relationships/image" Target="../media/image22.jpeg"/><Relationship Id="rId4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23.gif"/><Relationship Id="rId2" Type="http://schemas.openxmlformats.org/officeDocument/2006/relationships/image" Target="../media/image24.jpeg"/><Relationship Id="rId3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25.jpeg"/><Relationship Id="rId2" Type="http://schemas.openxmlformats.org/officeDocument/2006/relationships/image" Target="../media/image26.jpeg"/><Relationship Id="rId3" Type="http://schemas.openxmlformats.org/officeDocument/2006/relationships/image" Target="../media/image27.png"/><Relationship Id="rId4" Type="http://schemas.openxmlformats.org/officeDocument/2006/relationships/slideLayout" Target="../slideLayouts/slideLayout1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28.png"/><Relationship Id="rId2" Type="http://schemas.openxmlformats.org/officeDocument/2006/relationships/image" Target="../media/image29.jpeg"/><Relationship Id="rId3" Type="http://schemas.openxmlformats.org/officeDocument/2006/relationships/slideLayout" Target="../slideLayouts/slideLayout13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30.jpeg"/><Relationship Id="rId2" Type="http://schemas.openxmlformats.org/officeDocument/2006/relationships/image" Target="../media/image31.gif"/><Relationship Id="rId3" Type="http://schemas.openxmlformats.org/officeDocument/2006/relationships/image" Target="../media/image32.gif"/><Relationship Id="rId4" Type="http://schemas.openxmlformats.org/officeDocument/2006/relationships/slideLayout" Target="../slideLayouts/slideLayout13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33.jpeg"/><Relationship Id="rId2" Type="http://schemas.openxmlformats.org/officeDocument/2006/relationships/image" Target="../media/image34.png"/><Relationship Id="rId3" Type="http://schemas.openxmlformats.org/officeDocument/2006/relationships/image" Target="../media/image35.jpeg"/><Relationship Id="rId4" Type="http://schemas.openxmlformats.org/officeDocument/2006/relationships/slideLayout" Target="../slideLayouts/slideLayout13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36.jpeg"/><Relationship Id="rId2" Type="http://schemas.openxmlformats.org/officeDocument/2006/relationships/image" Target="../media/image37.jpeg"/><Relationship Id="rId3" Type="http://schemas.openxmlformats.org/officeDocument/2006/relationships/image" Target="../media/image38.jpeg"/><Relationship Id="rId4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CustomShape 1"/>
          <p:cNvSpPr/>
          <p:nvPr/>
        </p:nvSpPr>
        <p:spPr>
          <a:xfrm>
            <a:off x="3514320" y="23760"/>
            <a:ext cx="9142560" cy="808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/>
          <a:p>
            <a:pPr algn="ctr">
              <a:lnSpc>
                <a:spcPct val="100000"/>
              </a:lnSpc>
            </a:pPr>
            <a:r>
              <a:rPr b="1" lang="it-IT" sz="6000" spc="-1" strike="noStrike">
                <a:solidFill>
                  <a:srgbClr val="00b050"/>
                </a:solidFill>
                <a:uFill>
                  <a:solidFill>
                    <a:srgbClr val="ffffff"/>
                  </a:solidFill>
                </a:uFill>
                <a:latin typeface="Calibri Light"/>
                <a:ea typeface="DejaVu Sans"/>
              </a:rPr>
              <a:t>BAROCCO (1600-1750)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3" name="CustomShape 2"/>
          <p:cNvSpPr/>
          <p:nvPr/>
        </p:nvSpPr>
        <p:spPr>
          <a:xfrm>
            <a:off x="941040" y="2814840"/>
            <a:ext cx="6734160" cy="39085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it-IT" sz="28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EVENTI STORICI: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16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it-IT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Guerra dei Trent’anni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16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it-IT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Ricerca scientifica (Galileo Galilei)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16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it-IT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Sviluppo dell’economia, in particolare di Francia, Olanda e Inghilterra, grazie alle ricchezze provenienti dall’America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16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it-IT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Grandi monarchie nazionali (Re Sole in Francia)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4" name="CustomShape 3"/>
          <p:cNvSpPr/>
          <p:nvPr/>
        </p:nvSpPr>
        <p:spPr>
          <a:xfrm flipH="1">
            <a:off x="6279480" y="714960"/>
            <a:ext cx="825840" cy="5724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4a7ebb"/>
            </a:solidFill>
            <a:round/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75" name="CustomShape 4"/>
          <p:cNvSpPr/>
          <p:nvPr/>
        </p:nvSpPr>
        <p:spPr>
          <a:xfrm>
            <a:off x="4687920" y="1303920"/>
            <a:ext cx="2814840" cy="394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it-IT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NASCITA MELODRAMMA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6" name="CustomShape 5"/>
          <p:cNvSpPr/>
          <p:nvPr/>
        </p:nvSpPr>
        <p:spPr>
          <a:xfrm>
            <a:off x="8987760" y="707760"/>
            <a:ext cx="752040" cy="5022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4a7ebb"/>
            </a:solidFill>
            <a:round/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77" name="CustomShape 6"/>
          <p:cNvSpPr/>
          <p:nvPr/>
        </p:nvSpPr>
        <p:spPr>
          <a:xfrm>
            <a:off x="8987760" y="1292760"/>
            <a:ext cx="2617920" cy="394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it-IT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MORTE J.S. BACH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78" name="Immagine 9" descr=""/>
          <p:cNvPicPr/>
          <p:nvPr/>
        </p:nvPicPr>
        <p:blipFill>
          <a:blip r:embed="rId1"/>
          <a:srcRect l="18955" t="0" r="22037" b="0"/>
          <a:stretch/>
        </p:blipFill>
        <p:spPr>
          <a:xfrm>
            <a:off x="7824600" y="2574360"/>
            <a:ext cx="3078000" cy="4170600"/>
          </a:xfrm>
          <a:prstGeom prst="rect">
            <a:avLst/>
          </a:prstGeom>
          <a:ln>
            <a:noFill/>
          </a:ln>
        </p:spPr>
      </p:pic>
      <p:pic>
        <p:nvPicPr>
          <p:cNvPr id="79" name="Immagine 11" descr=""/>
          <p:cNvPicPr/>
          <p:nvPr/>
        </p:nvPicPr>
        <p:blipFill>
          <a:blip r:embed="rId2"/>
          <a:srcRect l="2179" t="0" r="12959" b="31563"/>
          <a:stretch/>
        </p:blipFill>
        <p:spPr>
          <a:xfrm>
            <a:off x="107280" y="66240"/>
            <a:ext cx="4505040" cy="254916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" dur="indefinite" restart="never" nodeType="tmRoot">
          <p:childTnLst>
            <p:seq>
              <p:cTn id="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CustomShape 1"/>
          <p:cNvSpPr/>
          <p:nvPr/>
        </p:nvSpPr>
        <p:spPr>
          <a:xfrm>
            <a:off x="0" y="0"/>
            <a:ext cx="10514160" cy="557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>
              <a:lnSpc>
                <a:spcPct val="90000"/>
              </a:lnSpc>
            </a:pPr>
            <a:r>
              <a:rPr b="0" lang="it-IT" sz="4400" spc="-1" strike="noStrike">
                <a:solidFill>
                  <a:srgbClr val="7030a0"/>
                </a:solidFill>
                <a:uFill>
                  <a:solidFill>
                    <a:srgbClr val="ffffff"/>
                  </a:solidFill>
                </a:uFill>
                <a:latin typeface="Calibri Light"/>
                <a:ea typeface="DejaVu Sans"/>
              </a:rPr>
              <a:t>1. CAMBIAMENTI IN CAMPO ARTISTICO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1" name="CustomShape 2"/>
          <p:cNvSpPr/>
          <p:nvPr/>
        </p:nvSpPr>
        <p:spPr>
          <a:xfrm>
            <a:off x="0" y="606240"/>
            <a:ext cx="12190680" cy="8042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it-IT" sz="2800" spc="-1" strike="noStrike" u="sng">
                <a:solidFill>
                  <a:srgbClr val="00b05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ARCHITETTURA</a:t>
            </a:r>
            <a:r>
              <a:rPr b="0" lang="it-IT" sz="2800" spc="-1" strike="noStrike">
                <a:solidFill>
                  <a:srgbClr val="00b05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: </a:t>
            </a:r>
            <a:r>
              <a:rPr b="0" lang="it-IT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Costruzione castelli e residenze (Es. Versailles); arricchimento Chiese e Monasteri con decorazioni, sculture, stucchi e marmi.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90000"/>
              </a:lnSpc>
            </a:pP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90000"/>
              </a:lnSpc>
            </a:pP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82" name="Immagine 4" descr=""/>
          <p:cNvPicPr/>
          <p:nvPr/>
        </p:nvPicPr>
        <p:blipFill>
          <a:blip r:embed="rId1"/>
          <a:stretch/>
        </p:blipFill>
        <p:spPr>
          <a:xfrm>
            <a:off x="0" y="2672640"/>
            <a:ext cx="6250320" cy="4183920"/>
          </a:xfrm>
          <a:prstGeom prst="rect">
            <a:avLst/>
          </a:prstGeom>
          <a:ln>
            <a:noFill/>
          </a:ln>
        </p:spPr>
      </p:pic>
      <p:pic>
        <p:nvPicPr>
          <p:cNvPr id="83" name="Immagine 6" descr=""/>
          <p:cNvPicPr/>
          <p:nvPr/>
        </p:nvPicPr>
        <p:blipFill>
          <a:blip r:embed="rId2"/>
          <a:stretch/>
        </p:blipFill>
        <p:spPr>
          <a:xfrm>
            <a:off x="6397560" y="1459080"/>
            <a:ext cx="5609520" cy="3735720"/>
          </a:xfrm>
          <a:prstGeom prst="rect">
            <a:avLst/>
          </a:prstGeom>
          <a:ln>
            <a:noFill/>
          </a:ln>
        </p:spPr>
      </p:pic>
      <p:sp>
        <p:nvSpPr>
          <p:cNvPr id="84" name="CustomShape 3"/>
          <p:cNvSpPr/>
          <p:nvPr/>
        </p:nvSpPr>
        <p:spPr>
          <a:xfrm>
            <a:off x="0" y="2211120"/>
            <a:ext cx="5315400" cy="4550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it-IT" sz="24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REGGIA DI VERSAILLES VICINO PARIGI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5" name="CustomShape 4"/>
          <p:cNvSpPr/>
          <p:nvPr/>
        </p:nvSpPr>
        <p:spPr>
          <a:xfrm>
            <a:off x="6544440" y="5285160"/>
            <a:ext cx="5315400" cy="1186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it-IT" sz="24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COLONNATO DELLA BASILICA DI SAN PIETRO A ROMA DI GIAN LORENZO BERNINI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3" dur="indefinite" restart="never" nodeType="tmRoot">
          <p:childTnLst>
            <p:seq>
              <p:cTn id="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0" y="-170640"/>
            <a:ext cx="12423600" cy="1526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1" lang="it-IT" sz="3600" spc="-1" strike="noStrike" u="sng">
                <a:solidFill>
                  <a:srgbClr val="ffc000"/>
                </a:solidFill>
                <a:uFill>
                  <a:solidFill>
                    <a:srgbClr val="ffffff"/>
                  </a:solidFill>
                </a:uFill>
                <a:latin typeface="Calibri Light"/>
                <a:ea typeface="DejaVu Sans"/>
              </a:rPr>
              <a:t>PITTURA E SCULTURA</a:t>
            </a:r>
            <a:r>
              <a:rPr b="0" lang="it-IT" sz="3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 Light"/>
                <a:ea typeface="DejaVu Sans"/>
              </a:rPr>
              <a:t>: Ricerca di spettacolarità e ricchezza di ornamenti (Termine Barocco deriva dallo spagnolo e vuol dire Bizzarro).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90000"/>
              </a:lnSpc>
            </a:pP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87" name="Immagine 4" descr=""/>
          <p:cNvPicPr/>
          <p:nvPr/>
        </p:nvPicPr>
        <p:blipFill>
          <a:blip r:embed="rId1"/>
          <a:srcRect l="26170" t="0" r="26726" b="0"/>
          <a:stretch/>
        </p:blipFill>
        <p:spPr>
          <a:xfrm>
            <a:off x="127800" y="1164600"/>
            <a:ext cx="3140280" cy="3808440"/>
          </a:xfrm>
          <a:prstGeom prst="rect">
            <a:avLst/>
          </a:prstGeom>
          <a:ln>
            <a:noFill/>
          </a:ln>
        </p:spPr>
      </p:pic>
      <p:sp>
        <p:nvSpPr>
          <p:cNvPr id="88" name="CustomShape 2"/>
          <p:cNvSpPr/>
          <p:nvPr/>
        </p:nvSpPr>
        <p:spPr>
          <a:xfrm>
            <a:off x="127800" y="5184360"/>
            <a:ext cx="3694680" cy="1552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it-IT" sz="24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DAVID CON LA TESTA DI GOLIA, CARAVAGGIO 1609, OLIO SU TELA, ROMA GALLERIA BORGHESE 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89" name="Immagine 7" descr=""/>
          <p:cNvPicPr/>
          <p:nvPr/>
        </p:nvPicPr>
        <p:blipFill>
          <a:blip r:embed="rId2"/>
          <a:srcRect l="28092" t="0" r="28654" b="0"/>
          <a:stretch/>
        </p:blipFill>
        <p:spPr>
          <a:xfrm>
            <a:off x="3653640" y="1164600"/>
            <a:ext cx="2884320" cy="3808440"/>
          </a:xfrm>
          <a:prstGeom prst="rect">
            <a:avLst/>
          </a:prstGeom>
          <a:ln>
            <a:noFill/>
          </a:ln>
        </p:spPr>
      </p:pic>
      <p:sp>
        <p:nvSpPr>
          <p:cNvPr id="90" name="CustomShape 3"/>
          <p:cNvSpPr/>
          <p:nvPr/>
        </p:nvSpPr>
        <p:spPr>
          <a:xfrm>
            <a:off x="3824280" y="5124240"/>
            <a:ext cx="2884320" cy="820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it-IT" sz="24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GIOVANE CON LIUTO, CARAVAGGIO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91" name="Immagine 4" descr=""/>
          <p:cNvPicPr/>
          <p:nvPr/>
        </p:nvPicPr>
        <p:blipFill>
          <a:blip r:embed="rId3"/>
          <a:stretch/>
        </p:blipFill>
        <p:spPr>
          <a:xfrm>
            <a:off x="7040160" y="1164600"/>
            <a:ext cx="5150520" cy="3318120"/>
          </a:xfrm>
          <a:prstGeom prst="rect">
            <a:avLst/>
          </a:prstGeom>
          <a:ln>
            <a:noFill/>
          </a:ln>
        </p:spPr>
      </p:pic>
      <p:sp>
        <p:nvSpPr>
          <p:cNvPr id="92" name="CustomShape 4"/>
          <p:cNvSpPr/>
          <p:nvPr/>
        </p:nvSpPr>
        <p:spPr>
          <a:xfrm>
            <a:off x="7040160" y="4779000"/>
            <a:ext cx="4914360" cy="820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it-IT" sz="24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STUCCHI DI GIACOMO SERPOTTA,  ORATORIO DI SANTA CITA, PALERMO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5" dur="indefinite" restart="never" nodeType="tmRoot">
          <p:childTnLst>
            <p:seq>
              <p:cTn id="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CustomShape 1"/>
          <p:cNvSpPr/>
          <p:nvPr/>
        </p:nvSpPr>
        <p:spPr>
          <a:xfrm>
            <a:off x="838080" y="365040"/>
            <a:ext cx="10514160" cy="1324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1" lang="it-IT" sz="3600" spc="-1" strike="noStrike" u="sng">
                <a:solidFill>
                  <a:srgbClr val="c00000"/>
                </a:solidFill>
                <a:uFill>
                  <a:solidFill>
                    <a:srgbClr val="ffffff"/>
                  </a:solidFill>
                </a:uFill>
                <a:latin typeface="Calibri Light"/>
                <a:ea typeface="DejaVu Sans"/>
              </a:rPr>
              <a:t>MUSICA</a:t>
            </a:r>
            <a:r>
              <a:rPr b="0" lang="it-IT" sz="3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 Light"/>
                <a:ea typeface="DejaVu Sans"/>
              </a:rPr>
              <a:t>: Musicisti cercano di divertire con bizzarrie, esagerazioni e stranezze; l’obiettivo è celebrare il potere dei Sovrani e della Chiesa.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90000"/>
              </a:lnSpc>
            </a:pP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94" name="Immagine 5" descr=""/>
          <p:cNvPicPr/>
          <p:nvPr/>
        </p:nvPicPr>
        <p:blipFill>
          <a:blip r:embed="rId1"/>
          <a:stretch/>
        </p:blipFill>
        <p:spPr>
          <a:xfrm>
            <a:off x="6400800" y="2999520"/>
            <a:ext cx="5789520" cy="3857040"/>
          </a:xfrm>
          <a:prstGeom prst="rect">
            <a:avLst/>
          </a:prstGeom>
          <a:ln>
            <a:noFill/>
          </a:ln>
        </p:spPr>
      </p:pic>
      <p:pic>
        <p:nvPicPr>
          <p:cNvPr id="95" name="Immagine 3" descr=""/>
          <p:cNvPicPr/>
          <p:nvPr/>
        </p:nvPicPr>
        <p:blipFill>
          <a:blip r:embed="rId2"/>
          <a:stretch/>
        </p:blipFill>
        <p:spPr>
          <a:xfrm>
            <a:off x="181800" y="1690560"/>
            <a:ext cx="6263640" cy="3397320"/>
          </a:xfrm>
          <a:prstGeom prst="rect">
            <a:avLst/>
          </a:prstGeom>
          <a:ln>
            <a:noFill/>
          </a:ln>
        </p:spPr>
      </p:pic>
      <p:sp>
        <p:nvSpPr>
          <p:cNvPr id="96" name="CustomShape 2"/>
          <p:cNvSpPr/>
          <p:nvPr/>
        </p:nvSpPr>
        <p:spPr>
          <a:xfrm>
            <a:off x="181800" y="5397840"/>
            <a:ext cx="5133600" cy="820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it-IT" sz="24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ESEMPI DI TEATRO E SCENOGRAFIA BAROCCA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7" dur="indefinite" restart="never" nodeType="tmRoot">
          <p:childTnLst>
            <p:seq>
              <p:cTn id="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Immagine 4" descr=""/>
          <p:cNvPicPr/>
          <p:nvPr/>
        </p:nvPicPr>
        <p:blipFill>
          <a:blip r:embed="rId1"/>
          <a:stretch/>
        </p:blipFill>
        <p:spPr>
          <a:xfrm>
            <a:off x="7065720" y="3394080"/>
            <a:ext cx="2908440" cy="3427560"/>
          </a:xfrm>
          <a:prstGeom prst="rect">
            <a:avLst/>
          </a:prstGeom>
          <a:ln>
            <a:noFill/>
          </a:ln>
        </p:spPr>
      </p:pic>
      <p:pic>
        <p:nvPicPr>
          <p:cNvPr id="98" name="Immagine 6" descr=""/>
          <p:cNvPicPr/>
          <p:nvPr/>
        </p:nvPicPr>
        <p:blipFill>
          <a:blip r:embed="rId2"/>
          <a:stretch/>
        </p:blipFill>
        <p:spPr>
          <a:xfrm>
            <a:off x="9752400" y="0"/>
            <a:ext cx="2437920" cy="3392640"/>
          </a:xfrm>
          <a:prstGeom prst="rect">
            <a:avLst/>
          </a:prstGeom>
          <a:ln>
            <a:noFill/>
          </a:ln>
        </p:spPr>
      </p:pic>
      <p:pic>
        <p:nvPicPr>
          <p:cNvPr id="99" name="Immagine 8" descr=""/>
          <p:cNvPicPr/>
          <p:nvPr/>
        </p:nvPicPr>
        <p:blipFill>
          <a:blip r:embed="rId3"/>
          <a:stretch/>
        </p:blipFill>
        <p:spPr>
          <a:xfrm>
            <a:off x="7439760" y="11880"/>
            <a:ext cx="2160000" cy="3380760"/>
          </a:xfrm>
          <a:prstGeom prst="rect">
            <a:avLst/>
          </a:prstGeom>
          <a:ln>
            <a:noFill/>
          </a:ln>
        </p:spPr>
      </p:pic>
      <p:sp>
        <p:nvSpPr>
          <p:cNvPr id="100" name="CustomShape 1"/>
          <p:cNvSpPr/>
          <p:nvPr/>
        </p:nvSpPr>
        <p:spPr>
          <a:xfrm>
            <a:off x="9482040" y="3463920"/>
            <a:ext cx="2742480" cy="5158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it-IT" sz="28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ABBIGLIAMENTO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01" name="Immagine 13" descr=""/>
          <p:cNvPicPr/>
          <p:nvPr/>
        </p:nvPicPr>
        <p:blipFill>
          <a:blip r:embed="rId4"/>
          <a:stretch/>
        </p:blipFill>
        <p:spPr>
          <a:xfrm>
            <a:off x="-26280" y="4025880"/>
            <a:ext cx="3728520" cy="2796120"/>
          </a:xfrm>
          <a:prstGeom prst="rect">
            <a:avLst/>
          </a:prstGeom>
          <a:ln>
            <a:noFill/>
          </a:ln>
        </p:spPr>
      </p:pic>
      <p:pic>
        <p:nvPicPr>
          <p:cNvPr id="102" name="Immagine 15" descr=""/>
          <p:cNvPicPr/>
          <p:nvPr/>
        </p:nvPicPr>
        <p:blipFill>
          <a:blip r:embed="rId5"/>
          <a:stretch/>
        </p:blipFill>
        <p:spPr>
          <a:xfrm>
            <a:off x="0" y="11880"/>
            <a:ext cx="5071680" cy="3380760"/>
          </a:xfrm>
          <a:prstGeom prst="rect">
            <a:avLst/>
          </a:prstGeom>
          <a:ln>
            <a:noFill/>
          </a:ln>
        </p:spPr>
      </p:pic>
      <p:pic>
        <p:nvPicPr>
          <p:cNvPr id="103" name="Immagine 17" descr=""/>
          <p:cNvPicPr/>
          <p:nvPr/>
        </p:nvPicPr>
        <p:blipFill>
          <a:blip r:embed="rId6"/>
          <a:stretch/>
        </p:blipFill>
        <p:spPr>
          <a:xfrm>
            <a:off x="3881160" y="4026960"/>
            <a:ext cx="2908440" cy="2829600"/>
          </a:xfrm>
          <a:prstGeom prst="rect">
            <a:avLst/>
          </a:prstGeom>
          <a:ln>
            <a:noFill/>
          </a:ln>
        </p:spPr>
      </p:pic>
      <p:sp>
        <p:nvSpPr>
          <p:cNvPr id="104" name="CustomShape 2"/>
          <p:cNvSpPr/>
          <p:nvPr/>
        </p:nvSpPr>
        <p:spPr>
          <a:xfrm>
            <a:off x="5336280" y="0"/>
            <a:ext cx="448560" cy="4112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it-IT" sz="24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ARREDAMENTO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9" dur="indefinite" restart="never" nodeType="tmRoot">
          <p:childTnLst>
            <p:seq>
              <p:cTn id="1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CustomShape 1"/>
          <p:cNvSpPr/>
          <p:nvPr/>
        </p:nvSpPr>
        <p:spPr>
          <a:xfrm>
            <a:off x="838080" y="365040"/>
            <a:ext cx="10514160" cy="7138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it-IT" sz="4400" spc="-1" strike="noStrike">
                <a:solidFill>
                  <a:srgbClr val="c00000"/>
                </a:solidFill>
                <a:uFill>
                  <a:solidFill>
                    <a:srgbClr val="ffffff"/>
                  </a:solidFill>
                </a:uFill>
                <a:latin typeface="Calibri Light"/>
                <a:ea typeface="DejaVu Sans"/>
              </a:rPr>
              <a:t>2. LUOGHI DELLA MUSICA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6" name="CustomShape 2"/>
          <p:cNvSpPr/>
          <p:nvPr/>
        </p:nvSpPr>
        <p:spPr>
          <a:xfrm>
            <a:off x="5255640" y="1080360"/>
            <a:ext cx="1827360" cy="5158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it-IT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SI SUONA…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7" name="CustomShape 3"/>
          <p:cNvSpPr/>
          <p:nvPr/>
        </p:nvSpPr>
        <p:spPr>
          <a:xfrm>
            <a:off x="7084440" y="1342080"/>
            <a:ext cx="2638440" cy="632520"/>
          </a:xfrm>
          <a:prstGeom prst="bentConnector3">
            <a:avLst>
              <a:gd name="adj1" fmla="val 50000"/>
            </a:avLst>
          </a:prstGeom>
          <a:noFill/>
          <a:ln>
            <a:round/>
            <a:tailEnd len="med" type="triangle" w="med"/>
          </a:ln>
          <a:effectLst>
            <a:outerShdw blurRad="40000" dir="5400000" dist="2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/>
        </p:style>
      </p:sp>
      <p:sp>
        <p:nvSpPr>
          <p:cNvPr id="108" name="CustomShape 4"/>
          <p:cNvSpPr/>
          <p:nvPr/>
        </p:nvSpPr>
        <p:spPr>
          <a:xfrm flipH="1" rot="16200000">
            <a:off x="6756840" y="1641960"/>
            <a:ext cx="1209600" cy="1135800"/>
          </a:xfrm>
          <a:prstGeom prst="bentConnector3">
            <a:avLst>
              <a:gd name="adj1" fmla="val 50000"/>
            </a:avLst>
          </a:prstGeom>
          <a:noFill/>
          <a:ln>
            <a:round/>
            <a:tailEnd len="med" type="triangle" w="med"/>
          </a:ln>
          <a:effectLst>
            <a:outerShdw blurRad="40000" dir="5400000" dist="2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/>
        </p:style>
      </p:sp>
      <p:sp>
        <p:nvSpPr>
          <p:cNvPr id="109" name="CustomShape 5"/>
          <p:cNvSpPr/>
          <p:nvPr/>
        </p:nvSpPr>
        <p:spPr>
          <a:xfrm rot="5400000">
            <a:off x="4634640" y="1733040"/>
            <a:ext cx="1209600" cy="951120"/>
          </a:xfrm>
          <a:prstGeom prst="bentConnector3">
            <a:avLst>
              <a:gd name="adj1" fmla="val 50000"/>
            </a:avLst>
          </a:prstGeom>
          <a:noFill/>
          <a:ln>
            <a:solidFill>
              <a:srgbClr val="4a7ebb"/>
            </a:solidFill>
            <a:round/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10" name="CustomShape 6"/>
          <p:cNvSpPr/>
          <p:nvPr/>
        </p:nvSpPr>
        <p:spPr>
          <a:xfrm>
            <a:off x="3876120" y="2864520"/>
            <a:ext cx="3088800" cy="3730680"/>
          </a:xfrm>
          <a:prstGeom prst="foldedCorner">
            <a:avLst>
              <a:gd name="adj" fmla="val 16667"/>
            </a:avLst>
          </a:prstGeom>
          <a:ln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/>
          <a:p>
            <a:pPr>
              <a:lnSpc>
                <a:spcPct val="100000"/>
              </a:lnSpc>
            </a:pP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1800" spc="-1" strike="noStrike" u="sng">
                <a:solidFill>
                  <a:srgbClr val="5b9bd5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IN TEATRO</a:t>
            </a:r>
            <a:r>
              <a:rPr b="0" lang="it-IT" sz="1800" spc="-1" strike="noStrike">
                <a:solidFill>
                  <a:srgbClr val="5b9bd5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: 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Nasce il Melodramma.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Ogni città costruisce almeno 1 teatro pubblico con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85840" indent="-28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it-IT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PALCOSCENICO SOPRAELEVATO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85840" indent="-28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it-IT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PROSCENIO PER ORCHESTA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85840" indent="-28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it-IT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PLATEA PER LA BORGHESIA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85840" indent="-28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it-IT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PALCHI PER I NOBILI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1" name="CustomShape 7"/>
          <p:cNvSpPr/>
          <p:nvPr/>
        </p:nvSpPr>
        <p:spPr>
          <a:xfrm>
            <a:off x="7331040" y="2864520"/>
            <a:ext cx="2064600" cy="1569600"/>
          </a:xfrm>
          <a:prstGeom prst="foldedCorner">
            <a:avLst>
              <a:gd name="adj" fmla="val 16667"/>
            </a:avLst>
          </a:prstGeom>
          <a:ln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  <p:txBody>
          <a:bodyPr lIns="90000" rIns="90000" tIns="45000" bIns="45000" anchor="ctr"/>
          <a:p>
            <a:pPr>
              <a:lnSpc>
                <a:spcPct val="100000"/>
              </a:lnSpc>
            </a:pPr>
            <a:r>
              <a:rPr b="0" lang="it-IT" sz="1800" spc="-1" strike="noStrike" u="sng">
                <a:solidFill>
                  <a:srgbClr val="00b05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NELLE ACCADEMIE:</a:t>
            </a:r>
            <a:r>
              <a:rPr b="0" lang="it-IT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Nascono Associazioni private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2" name="CustomShape 8"/>
          <p:cNvSpPr/>
          <p:nvPr/>
        </p:nvSpPr>
        <p:spPr>
          <a:xfrm>
            <a:off x="9761400" y="1879560"/>
            <a:ext cx="2220480" cy="1346400"/>
          </a:xfrm>
          <a:prstGeom prst="foldedCorner">
            <a:avLst>
              <a:gd name="adj" fmla="val 16667"/>
            </a:avLst>
          </a:prstGeom>
          <a:ln>
            <a:rou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/>
        </p:style>
        <p:txBody>
          <a:bodyPr lIns="90000" rIns="90000" tIns="45000" bIns="45000" anchor="ctr"/>
          <a:p>
            <a:pPr>
              <a:lnSpc>
                <a:spcPct val="100000"/>
              </a:lnSpc>
            </a:pP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1800" spc="-1" strike="noStrike" u="sng">
                <a:solidFill>
                  <a:srgbClr val="ffc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NELLE CHIESE</a:t>
            </a:r>
            <a:r>
              <a:rPr b="0" lang="it-IT" sz="1800" spc="-1" strike="noStrike">
                <a:solidFill>
                  <a:srgbClr val="ffc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: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Continua lo sviluppo della Musica Sacra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3" name="CustomShape 9"/>
          <p:cNvSpPr/>
          <p:nvPr/>
        </p:nvSpPr>
        <p:spPr>
          <a:xfrm>
            <a:off x="208440" y="1837080"/>
            <a:ext cx="3183480" cy="3933360"/>
          </a:xfrm>
          <a:prstGeom prst="foldedCorner">
            <a:avLst>
              <a:gd name="adj" fmla="val 16667"/>
            </a:avLst>
          </a:prstGeom>
          <a:ln>
            <a:rou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it-IT" sz="1800" spc="-1" strike="noStrike" u="sng">
                <a:solidFill>
                  <a:srgbClr val="ed7d31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A CORTE</a:t>
            </a:r>
            <a:r>
              <a:rPr b="0" lang="it-IT" sz="1800" spc="-1" strike="noStrike">
                <a:solidFill>
                  <a:srgbClr val="ed7d31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: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In particolare alla corte di Re Luigi XIV, il Re Sole.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La musica accompagnava ogni momento della giornata del Re, dal risveglio alla sera.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Si organizzavano spesso feste con massimo di spettacolarizzazione e teatralità (balli e fuochi artificiali)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4" name="CustomShape 10"/>
          <p:cNvSpPr/>
          <p:nvPr/>
        </p:nvSpPr>
        <p:spPr>
          <a:xfrm flipV="1" rot="10800000">
            <a:off x="10697760" y="3874320"/>
            <a:ext cx="1813320" cy="632520"/>
          </a:xfrm>
          <a:prstGeom prst="bentConnector3">
            <a:avLst>
              <a:gd name="adj1" fmla="val 50000"/>
            </a:avLst>
          </a:prstGeom>
          <a:noFill/>
          <a:ln>
            <a:round/>
            <a:tailEnd len="med" type="triangle" w="med"/>
          </a:ln>
          <a:effectLst>
            <a:outerShdw blurRad="40000" dir="5400000" dist="2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/>
        </p:style>
      </p:sp>
    </p:spTree>
  </p:cSld>
  <p:timing>
    <p:tnLst>
      <p:par>
        <p:cTn id="11" dur="indefinite" restart="never" nodeType="tmRoot">
          <p:childTnLst>
            <p:seq>
              <p:cTn id="1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CustomShape 1"/>
          <p:cNvSpPr/>
          <p:nvPr/>
        </p:nvSpPr>
        <p:spPr>
          <a:xfrm>
            <a:off x="838080" y="365040"/>
            <a:ext cx="10514160" cy="742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it-IT" sz="4400" spc="-1" strike="noStrike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Calibri Light"/>
                <a:ea typeface="DejaVu Sans"/>
              </a:rPr>
              <a:t>3. STRUMENTI CARATTERISTICI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6" name="CustomShape 2"/>
          <p:cNvSpPr/>
          <p:nvPr/>
        </p:nvSpPr>
        <p:spPr>
          <a:xfrm>
            <a:off x="3241440" y="5771880"/>
            <a:ext cx="8908920" cy="1269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it-IT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Nasce nel 1626 la </a:t>
            </a:r>
            <a:r>
              <a:rPr b="0" lang="it-IT" sz="2000" spc="-1" strike="noStrike" u="sng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1^ orchestra stabile</a:t>
            </a:r>
            <a:r>
              <a:rPr b="0" lang="it-IT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, i «24 violini del Re», orchestra di soli archi alla corte del Re Sole. 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Man mano si aggiungono fiati e percussioni.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7" name="CustomShape 3"/>
          <p:cNvSpPr/>
          <p:nvPr/>
        </p:nvSpPr>
        <p:spPr>
          <a:xfrm flipV="1" rot="10800000">
            <a:off x="8626680" y="2995920"/>
            <a:ext cx="1576440" cy="496080"/>
          </a:xfrm>
          <a:prstGeom prst="curvedConnector3">
            <a:avLst>
              <a:gd name="adj1" fmla="val 50000"/>
            </a:avLst>
          </a:prstGeom>
          <a:noFill/>
          <a:ln>
            <a:solidFill>
              <a:srgbClr val="4a7ebb"/>
            </a:solidFill>
            <a:round/>
            <a:headEnd len="med" type="triangle" w="med"/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18" name="CustomShape 4"/>
          <p:cNvSpPr/>
          <p:nvPr/>
        </p:nvSpPr>
        <p:spPr>
          <a:xfrm>
            <a:off x="659160" y="1435680"/>
            <a:ext cx="1557360" cy="2145240"/>
          </a:xfrm>
          <a:prstGeom prst="roundRect">
            <a:avLst>
              <a:gd name="adj" fmla="val 16667"/>
            </a:avLst>
          </a:prstGeom>
          <a:ln>
            <a:rou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it-IT" sz="1800" spc="-1" strike="noStrike" u="sng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VIOLINO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Perfezionato e realizzato a Cremona da Stradivari, Guarnieri e Amati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9" name="CustomShape 5"/>
          <p:cNvSpPr/>
          <p:nvPr/>
        </p:nvSpPr>
        <p:spPr>
          <a:xfrm rot="5400000">
            <a:off x="3420720" y="1287000"/>
            <a:ext cx="1178640" cy="623520"/>
          </a:xfrm>
          <a:prstGeom prst="curvedConnector3">
            <a:avLst>
              <a:gd name="adj1" fmla="val 50000"/>
            </a:avLst>
          </a:prstGeom>
          <a:noFill/>
          <a:ln>
            <a:solidFill>
              <a:srgbClr val="4a7ebb"/>
            </a:solidFill>
            <a:round/>
            <a:headEnd len="med" type="triangle" w="med"/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20" name="CustomShape 6"/>
          <p:cNvSpPr/>
          <p:nvPr/>
        </p:nvSpPr>
        <p:spPr>
          <a:xfrm>
            <a:off x="2782440" y="2265480"/>
            <a:ext cx="2135160" cy="1656720"/>
          </a:xfrm>
          <a:prstGeom prst="roundRect">
            <a:avLst>
              <a:gd name="adj" fmla="val 16667"/>
            </a:avLst>
          </a:prstGeom>
          <a:ln>
            <a:rou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it-IT" sz="1800" spc="-1" strike="noStrike" u="sng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VIOLA DA GAMBA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Antenato di viola, violoncello e contrabasso.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1" name="CustomShape 7"/>
          <p:cNvSpPr/>
          <p:nvPr/>
        </p:nvSpPr>
        <p:spPr>
          <a:xfrm flipH="1" rot="16200000">
            <a:off x="6054840" y="1266840"/>
            <a:ext cx="1064880" cy="552960"/>
          </a:xfrm>
          <a:prstGeom prst="curvedConnector3">
            <a:avLst>
              <a:gd name="adj1" fmla="val 50000"/>
            </a:avLst>
          </a:prstGeom>
          <a:noFill/>
          <a:ln>
            <a:solidFill>
              <a:srgbClr val="4a7ebb"/>
            </a:solidFill>
            <a:round/>
            <a:headEnd len="med" type="triangle" w="med"/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22" name="CustomShape 8"/>
          <p:cNvSpPr/>
          <p:nvPr/>
        </p:nvSpPr>
        <p:spPr>
          <a:xfrm>
            <a:off x="6266160" y="2180160"/>
            <a:ext cx="1935360" cy="1102320"/>
          </a:xfrm>
          <a:prstGeom prst="roundRect">
            <a:avLst>
              <a:gd name="adj" fmla="val 16667"/>
            </a:avLst>
          </a:prstGeom>
          <a:ln>
            <a:rou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it-IT" sz="1800" spc="-1" strike="noStrike" u="sng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LIUTO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it-IT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Strumento a corde simile alla chitarra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3" name="CustomShape 9"/>
          <p:cNvSpPr/>
          <p:nvPr/>
        </p:nvSpPr>
        <p:spPr>
          <a:xfrm>
            <a:off x="8052840" y="1009440"/>
            <a:ext cx="1428120" cy="425160"/>
          </a:xfrm>
          <a:prstGeom prst="curvedConnector3">
            <a:avLst>
              <a:gd name="adj1" fmla="val 50000"/>
            </a:avLst>
          </a:prstGeom>
          <a:noFill/>
          <a:ln>
            <a:solidFill>
              <a:srgbClr val="4a7ebb"/>
            </a:solidFill>
            <a:round/>
            <a:headEnd len="med" type="triangle" w="med"/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24" name="CustomShape 10"/>
          <p:cNvSpPr/>
          <p:nvPr/>
        </p:nvSpPr>
        <p:spPr>
          <a:xfrm>
            <a:off x="9524880" y="1222560"/>
            <a:ext cx="2514960" cy="1495800"/>
          </a:xfrm>
          <a:prstGeom prst="roundRect">
            <a:avLst>
              <a:gd name="adj" fmla="val 16667"/>
            </a:avLst>
          </a:prstGeom>
          <a:ln>
            <a:rou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it-IT" sz="1800" spc="-1" strike="noStrike" u="sng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CLAVICEMBALO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it-IT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Nasce a fine del ‘300.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it-IT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Strumento a tastiera con corde pizzicate; molto decorato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25" name="Immagine 19" descr=""/>
          <p:cNvPicPr/>
          <p:nvPr/>
        </p:nvPicPr>
        <p:blipFill>
          <a:blip r:embed="rId1"/>
          <a:stretch/>
        </p:blipFill>
        <p:spPr>
          <a:xfrm>
            <a:off x="6312240" y="4051800"/>
            <a:ext cx="2102760" cy="1513440"/>
          </a:xfrm>
          <a:prstGeom prst="rect">
            <a:avLst/>
          </a:prstGeom>
          <a:ln>
            <a:noFill/>
          </a:ln>
        </p:spPr>
      </p:pic>
      <p:pic>
        <p:nvPicPr>
          <p:cNvPr id="126" name="Immagine 21" descr=""/>
          <p:cNvPicPr/>
          <p:nvPr/>
        </p:nvPicPr>
        <p:blipFill>
          <a:blip r:embed="rId2"/>
          <a:stretch/>
        </p:blipFill>
        <p:spPr>
          <a:xfrm>
            <a:off x="9818280" y="3440520"/>
            <a:ext cx="2232360" cy="2232360"/>
          </a:xfrm>
          <a:prstGeom prst="rect">
            <a:avLst/>
          </a:prstGeom>
          <a:ln>
            <a:noFill/>
          </a:ln>
        </p:spPr>
      </p:pic>
      <p:pic>
        <p:nvPicPr>
          <p:cNvPr id="127" name="Immagine 23" descr=""/>
          <p:cNvPicPr/>
          <p:nvPr/>
        </p:nvPicPr>
        <p:blipFill>
          <a:blip r:embed="rId3"/>
          <a:stretch/>
        </p:blipFill>
        <p:spPr>
          <a:xfrm>
            <a:off x="462240" y="4051800"/>
            <a:ext cx="1977120" cy="2644920"/>
          </a:xfrm>
          <a:prstGeom prst="rect">
            <a:avLst/>
          </a:prstGeom>
          <a:ln>
            <a:noFill/>
          </a:ln>
        </p:spPr>
      </p:pic>
      <p:sp>
        <p:nvSpPr>
          <p:cNvPr id="128" name="CustomShape 11"/>
          <p:cNvSpPr/>
          <p:nvPr/>
        </p:nvSpPr>
        <p:spPr>
          <a:xfrm rot="3460200">
            <a:off x="3056400" y="3861720"/>
            <a:ext cx="740160" cy="1913040"/>
          </a:xfrm>
          <a:prstGeom prst="curvedLeftArrow">
            <a:avLst>
              <a:gd name="adj1" fmla="val 25000"/>
              <a:gd name="adj2" fmla="val 50000"/>
              <a:gd name="adj3" fmla="val 25000"/>
            </a:avLst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29" name="CustomShape 12"/>
          <p:cNvSpPr/>
          <p:nvPr/>
        </p:nvSpPr>
        <p:spPr>
          <a:xfrm>
            <a:off x="6866640" y="3381480"/>
            <a:ext cx="733680" cy="777960"/>
          </a:xfrm>
          <a:prstGeom prst="downArrow">
            <a:avLst>
              <a:gd name="adj1" fmla="val 50000"/>
              <a:gd name="adj2" fmla="val 50000"/>
            </a:avLst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0" name="CustomShape 13"/>
          <p:cNvSpPr/>
          <p:nvPr/>
        </p:nvSpPr>
        <p:spPr>
          <a:xfrm>
            <a:off x="10447920" y="2774880"/>
            <a:ext cx="933120" cy="465120"/>
          </a:xfrm>
          <a:prstGeom prst="downArrow">
            <a:avLst>
              <a:gd name="adj1" fmla="val 50000"/>
              <a:gd name="adj2" fmla="val 50000"/>
            </a:avLst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</p:spTree>
  </p:cSld>
  <p:timing>
    <p:tnLst>
      <p:par>
        <p:cTn id="13" dur="indefinite" restart="never" nodeType="tmRoot">
          <p:childTnLst>
            <p:seq>
              <p:cTn id="1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CustomShape 1"/>
          <p:cNvSpPr/>
          <p:nvPr/>
        </p:nvSpPr>
        <p:spPr>
          <a:xfrm>
            <a:off x="838080" y="365040"/>
            <a:ext cx="10514160" cy="557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it-IT" sz="4400" spc="-1" strike="noStrike">
                <a:solidFill>
                  <a:srgbClr val="ffc000"/>
                </a:solidFill>
                <a:uFill>
                  <a:solidFill>
                    <a:srgbClr val="ffffff"/>
                  </a:solidFill>
                </a:uFill>
                <a:latin typeface="Calibri Light"/>
                <a:ea typeface="DejaVu Sans"/>
              </a:rPr>
              <a:t>4. TECNICHE COMPOSITIVE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2" name="CustomShape 2"/>
          <p:cNvSpPr/>
          <p:nvPr/>
        </p:nvSpPr>
        <p:spPr>
          <a:xfrm>
            <a:off x="354960" y="924120"/>
            <a:ext cx="11670840" cy="12355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it-IT" sz="2800" spc="-1" strike="noStrike" u="sng">
                <a:solidFill>
                  <a:srgbClr val="c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MUSICA SACRA</a:t>
            </a:r>
            <a:r>
              <a:rPr b="0" lang="it-IT" sz="2800" spc="-1" strike="noStrike">
                <a:solidFill>
                  <a:srgbClr val="c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: 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7160">
              <a:lnSpc>
                <a:spcPct val="90000"/>
              </a:lnSpc>
              <a:buClr>
                <a:srgbClr val="000000"/>
              </a:buClr>
              <a:buFont typeface="Arial"/>
              <a:buChar char="•"/>
            </a:pPr>
            <a:r>
              <a:rPr b="0" lang="it-IT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Tecnica policorale (musica vocale), nata a Venezia nel Rinascimento; dà effetto eco e amplifica la sonorità. Da qui si sviluppa il </a:t>
            </a:r>
            <a:r>
              <a:rPr b="1" lang="it-IT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COTRAPPUNTO</a:t>
            </a:r>
            <a:r>
              <a:rPr b="0" lang="it-IT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.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7160">
              <a:lnSpc>
                <a:spcPct val="90000"/>
              </a:lnSpc>
              <a:buClr>
                <a:srgbClr val="000000"/>
              </a:buClr>
              <a:buFont typeface="Arial"/>
              <a:buChar char="•"/>
            </a:pPr>
            <a:r>
              <a:rPr b="0" lang="it-IT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Vengono composti ed eseguiti Inni sacri strumentali.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90000"/>
              </a:lnSpc>
            </a:pP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3" name="CustomShape 3"/>
          <p:cNvSpPr/>
          <p:nvPr/>
        </p:nvSpPr>
        <p:spPr>
          <a:xfrm>
            <a:off x="298080" y="2359800"/>
            <a:ext cx="7462800" cy="4110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it-IT" sz="2800" spc="-1" strike="noStrike" u="sng">
                <a:solidFill>
                  <a:srgbClr val="c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MUSICA PROFANA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85840" indent="-28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it-IT" sz="19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Presenza di molti </a:t>
            </a:r>
            <a:r>
              <a:rPr b="0" lang="it-IT" sz="1900" spc="-1" strike="noStrike" u="sng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abbellimenti</a:t>
            </a:r>
            <a:r>
              <a:rPr b="0" lang="it-IT" sz="19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, soprattutto nei brani più lenti, che rendono la melodia più vivace ritmicamente. Gli abbellimenti venivano improvvisati dagli esecutori per stupire e mostrare la bravura tecnica.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85840" indent="-28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it-IT" sz="1900" spc="-1" strike="noStrike" u="sng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CONTRASTI SONORI</a:t>
            </a:r>
            <a:r>
              <a:rPr b="0" lang="it-IT" sz="19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, dati da diversità di timbri, alternanza di gruppi strumentali o tra solista e orchestra, intensità; alternanza recitativi e arie nel Melodramma e negli Oratori; alternanza tra movimenti veloci e lenti nei concerti.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85840" indent="-28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it-IT" sz="1900" spc="-1" strike="noStrike" u="sng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Esaltazione sentimenti</a:t>
            </a:r>
            <a:r>
              <a:rPr b="0" lang="it-IT" sz="19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con presenza di 1 linea melodica (non più polifonia) dal carattere molto marcato e suggestivo; maggiore uso degli archi, che stimolano di più le sfumature dei sentimenti umani.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4" name="CustomShape 4"/>
          <p:cNvSpPr/>
          <p:nvPr/>
        </p:nvSpPr>
        <p:spPr>
          <a:xfrm>
            <a:off x="8880840" y="2728080"/>
            <a:ext cx="3309840" cy="981000"/>
          </a:xfrm>
          <a:prstGeom prst="accentCallout2">
            <a:avLst>
              <a:gd name="adj1" fmla="val 36014"/>
              <a:gd name="adj2" fmla="val -286"/>
              <a:gd name="adj3" fmla="val 63999"/>
              <a:gd name="adj4" fmla="val -9907"/>
              <a:gd name="adj5" fmla="val 65210"/>
              <a:gd name="adj6" fmla="val -33575"/>
            </a:avLst>
          </a:prstGeom>
          <a:ln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it-IT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In arte, architettura e abbigliamento: grande RICCHEZZA e SONTUOSITA’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5" name="CustomShape 5"/>
          <p:cNvSpPr/>
          <p:nvPr/>
        </p:nvSpPr>
        <p:spPr>
          <a:xfrm>
            <a:off x="9023040" y="4192560"/>
            <a:ext cx="3167640" cy="739080"/>
          </a:xfrm>
          <a:prstGeom prst="accentCallout2">
            <a:avLst>
              <a:gd name="adj1" fmla="val 18750"/>
              <a:gd name="adj2" fmla="val -5229"/>
              <a:gd name="adj3" fmla="val 53122"/>
              <a:gd name="adj4" fmla="val -15632"/>
              <a:gd name="adj5" fmla="val 51938"/>
              <a:gd name="adj6" fmla="val -45633"/>
            </a:avLst>
          </a:prstGeom>
          <a:ln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it-IT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CONTRASTI con chiaro/scuro (Pittura)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it-IT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Contrasti con linee curve/dritte (Architettura)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6" name="CustomShape 6"/>
          <p:cNvSpPr/>
          <p:nvPr/>
        </p:nvSpPr>
        <p:spPr>
          <a:xfrm>
            <a:off x="9023040" y="5299920"/>
            <a:ext cx="3002760" cy="1213560"/>
          </a:xfrm>
          <a:prstGeom prst="accentCallout2">
            <a:avLst>
              <a:gd name="adj1" fmla="val 18750"/>
              <a:gd name="adj2" fmla="val -5020"/>
              <a:gd name="adj3" fmla="val 53801"/>
              <a:gd name="adj4" fmla="val -15721"/>
              <a:gd name="adj5" fmla="val 54991"/>
              <a:gd name="adj6" fmla="val -43354"/>
            </a:avLst>
          </a:prstGeom>
          <a:ln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it-IT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Espressione di PASSIONE e TENSIONE EMOTIVA (Pittura e Scultura)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7" name="CustomShape 7"/>
          <p:cNvSpPr/>
          <p:nvPr/>
        </p:nvSpPr>
        <p:spPr>
          <a:xfrm>
            <a:off x="9023040" y="2121480"/>
            <a:ext cx="3167640" cy="637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it-IT" sz="1800" spc="-1" strike="noStrike" u="sng">
                <a:solidFill>
                  <a:srgbClr val="00b05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CONFRONTO CON LE ALTRE ARTI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15" dur="indefinite" restart="never" nodeType="tmRoot">
          <p:childTnLst>
            <p:seq>
              <p:cTn id="1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Immagine 4" descr=""/>
          <p:cNvPicPr/>
          <p:nvPr/>
        </p:nvPicPr>
        <p:blipFill>
          <a:blip r:embed="rId1"/>
          <a:stretch/>
        </p:blipFill>
        <p:spPr>
          <a:xfrm>
            <a:off x="178560" y="0"/>
            <a:ext cx="6686640" cy="4064400"/>
          </a:xfrm>
          <a:prstGeom prst="rect">
            <a:avLst/>
          </a:prstGeom>
          <a:ln>
            <a:noFill/>
          </a:ln>
        </p:spPr>
      </p:pic>
      <p:pic>
        <p:nvPicPr>
          <p:cNvPr id="139" name="Immagine 6" descr=""/>
          <p:cNvPicPr/>
          <p:nvPr/>
        </p:nvPicPr>
        <p:blipFill>
          <a:blip r:embed="rId2"/>
          <a:stretch/>
        </p:blipFill>
        <p:spPr>
          <a:xfrm>
            <a:off x="6466680" y="4203720"/>
            <a:ext cx="5468040" cy="2496240"/>
          </a:xfrm>
          <a:prstGeom prst="rect">
            <a:avLst/>
          </a:prstGeom>
          <a:ln>
            <a:noFill/>
          </a:ln>
        </p:spPr>
      </p:pic>
      <p:sp>
        <p:nvSpPr>
          <p:cNvPr id="140" name="CustomShape 1"/>
          <p:cNvSpPr/>
          <p:nvPr/>
        </p:nvSpPr>
        <p:spPr>
          <a:xfrm>
            <a:off x="7485480" y="1617480"/>
            <a:ext cx="3430440" cy="820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it-IT" sz="24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TAVOLA DEGLI ABBELLIMENTI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1" name="CustomShape 2"/>
          <p:cNvSpPr/>
          <p:nvPr/>
        </p:nvSpPr>
        <p:spPr>
          <a:xfrm>
            <a:off x="2454840" y="5007600"/>
            <a:ext cx="3756240" cy="820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it-IT" sz="24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ESEMPIO DI MELODIA CON ABBELLIMENTI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17" dur="indefinite" restart="never" nodeType="tmRoot">
          <p:childTnLst>
            <p:seq>
              <p:cTn id="1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CustomShape 1"/>
          <p:cNvSpPr/>
          <p:nvPr/>
        </p:nvSpPr>
        <p:spPr>
          <a:xfrm>
            <a:off x="838080" y="0"/>
            <a:ext cx="10514160" cy="679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it-IT" sz="44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Calibri Light"/>
                <a:ea typeface="DejaVu Sans"/>
              </a:rPr>
              <a:t>5. Il MELODRAMMA (musica vocale)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3" name="CustomShape 2"/>
          <p:cNvSpPr/>
          <p:nvPr/>
        </p:nvSpPr>
        <p:spPr>
          <a:xfrm>
            <a:off x="0" y="532080"/>
            <a:ext cx="12190680" cy="6190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it-IT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Un gruppo di letterati, artisti e musicisti iniziano a riunirsi, verso la fine del ‘500,  a casa di uno degli appartenenti alla famiglia Bardi, famiglia nobile di Firenze.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it-IT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In contrapposizione all’eccesso polifonico del Madrigale, si sente la necessità di ritornare ad una musica vocale più semplice e con parole comprensibili. La si ritrova nella tecnica della </a:t>
            </a:r>
            <a:r>
              <a:rPr b="0" lang="it-IT" sz="2400" spc="-1" strike="noStrike">
                <a:solidFill>
                  <a:srgbClr val="00b05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MELODIA ACCOMPAGNATA </a:t>
            </a:r>
            <a:r>
              <a:rPr b="0" lang="it-IT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(come le canzoni di oggi). Il canto monodico è ritenuto più idoneo ad esprimere i sentimenti. La musica non deve più descrivere situazioni (come nel madrigalismo) ma evocare sensazioni ed emozioni.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it-IT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Gli artisti si ispirano al teatro classico (della Grecia antica) in quanto esaltatore delle potenzialità espressive del canto monodico e che manifesta una perfetta unione tra canto e azione drammatica. I temi delle opere sono i miti greci e i primi musicisti (Peri e Caccini a Firenze, Monteverdi a Mantova) scelgono il mito di </a:t>
            </a:r>
            <a:r>
              <a:rPr b="0" i="1" lang="it-IT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Orfeo ed Euridice.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it-IT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Nasce così l’arte del </a:t>
            </a:r>
            <a:r>
              <a:rPr b="1" i="1" lang="it-IT" sz="2400" spc="-1" strike="noStrike">
                <a:solidFill>
                  <a:srgbClr val="7030a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RECITAR CANTANDO </a:t>
            </a:r>
            <a:r>
              <a:rPr b="0" lang="it-IT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che nel corso dei secoli successivi si chiamerà Opera lirica o MELODRAMMA (dal greco </a:t>
            </a:r>
            <a:r>
              <a:rPr b="0" i="1" lang="it-IT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Melos</a:t>
            </a:r>
            <a:r>
              <a:rPr b="0" lang="it-IT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, canto o musica, e </a:t>
            </a:r>
            <a:r>
              <a:rPr b="0" i="1" lang="it-IT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Drama, </a:t>
            </a:r>
            <a:r>
              <a:rPr b="0" lang="it-IT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azione scenica o recitazione)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4" name="CustomShape 3"/>
          <p:cNvSpPr/>
          <p:nvPr/>
        </p:nvSpPr>
        <p:spPr>
          <a:xfrm>
            <a:off x="4876920" y="1250640"/>
            <a:ext cx="1746720" cy="477000"/>
          </a:xfrm>
          <a:prstGeom prst="downArrow">
            <a:avLst>
              <a:gd name="adj1" fmla="val 50000"/>
              <a:gd name="adj2" fmla="val 50000"/>
            </a:avLst>
          </a:prstGeom>
          <a:ln>
            <a:solidFill>
              <a:srgbClr val="4a7ebb"/>
            </a:solidFill>
            <a:round/>
          </a:ln>
          <a:effectLst>
            <a:outerShdw blurRad="40000" dir="5400000" dist="2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45" name="CustomShape 4"/>
          <p:cNvSpPr/>
          <p:nvPr/>
        </p:nvSpPr>
        <p:spPr>
          <a:xfrm>
            <a:off x="4986000" y="3357000"/>
            <a:ext cx="1709640" cy="519840"/>
          </a:xfrm>
          <a:prstGeom prst="downArrow">
            <a:avLst>
              <a:gd name="adj1" fmla="val 50000"/>
              <a:gd name="adj2" fmla="val 50000"/>
            </a:avLst>
          </a:prstGeom>
          <a:ln>
            <a:solidFill>
              <a:srgbClr val="4a7ebb"/>
            </a:solidFill>
            <a:round/>
          </a:ln>
          <a:effectLst>
            <a:outerShdw blurRad="40000" dir="5400000" dist="2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46" name="CustomShape 5"/>
          <p:cNvSpPr/>
          <p:nvPr/>
        </p:nvSpPr>
        <p:spPr>
          <a:xfrm>
            <a:off x="5171400" y="5061960"/>
            <a:ext cx="1847880" cy="519840"/>
          </a:xfrm>
          <a:prstGeom prst="downArrow">
            <a:avLst>
              <a:gd name="adj1" fmla="val 50000"/>
              <a:gd name="adj2" fmla="val 50000"/>
            </a:avLst>
          </a:prstGeom>
          <a:ln>
            <a:solidFill>
              <a:srgbClr val="4a7ebb"/>
            </a:solidFill>
            <a:round/>
          </a:ln>
          <a:effectLst>
            <a:outerShdw blurRad="40000" dir="5400000" dist="2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/>
        </p:style>
      </p:sp>
    </p:spTree>
  </p:cSld>
  <p:timing>
    <p:tnLst>
      <p:par>
        <p:cTn id="19" dur="indefinite" restart="never" nodeType="tmRoot">
          <p:childTnLst>
            <p:seq>
              <p:cTn id="2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CustomShape 1"/>
          <p:cNvSpPr/>
          <p:nvPr/>
        </p:nvSpPr>
        <p:spPr>
          <a:xfrm>
            <a:off x="141480" y="62640"/>
            <a:ext cx="11912400" cy="6660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marL="228600" indent="-227160">
              <a:lnSpc>
                <a:spcPct val="90000"/>
              </a:lnSpc>
              <a:buClr>
                <a:srgbClr val="000000"/>
              </a:buClr>
              <a:buFont typeface="Arial"/>
              <a:buChar char="•"/>
            </a:pPr>
            <a:r>
              <a:rPr b="0" lang="it-IT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Il nuovo </a:t>
            </a:r>
            <a:r>
              <a:rPr b="1" lang="it-IT" sz="28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MELODRAMMA </a:t>
            </a:r>
            <a:r>
              <a:rPr b="0" lang="it-IT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viene rappresentato in occasione di feste o cerimonie importanti (il primo melodramma viene rappresentato in occasione delle nozze del Granduca di Toscana) nelle principali corti italiane. 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7160">
              <a:lnSpc>
                <a:spcPct val="90000"/>
              </a:lnSpc>
              <a:buClr>
                <a:srgbClr val="000000"/>
              </a:buClr>
              <a:buFont typeface="Arial"/>
              <a:buChar char="•"/>
            </a:pPr>
            <a:r>
              <a:rPr b="0" lang="it-IT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Venezia è la prima città ad aprire nel 1637 il teatro Cassiano per la rappresentazione a pagamento di un Melodramma. Lo spettacolo viene ripetuto nei giorni successivi, fin quando c’è del pubblico disposto a pagare per assistere alla rappresentazione. Inizia a formarsi un </a:t>
            </a:r>
            <a:r>
              <a:rPr b="0" lang="it-IT" sz="2800" spc="-1" strike="noStrike">
                <a:solidFill>
                  <a:srgbClr val="00b05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PUBBLICO DI ASCOLTATORI</a:t>
            </a:r>
            <a:r>
              <a:rPr b="0" lang="it-IT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.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7160">
              <a:lnSpc>
                <a:spcPct val="90000"/>
              </a:lnSpc>
              <a:buClr>
                <a:srgbClr val="000000"/>
              </a:buClr>
              <a:buFont typeface="Arial"/>
              <a:buChar char="•"/>
            </a:pPr>
            <a:r>
              <a:rPr b="0" lang="it-IT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Successivamente si diffonde anche nel resto dell’Europa ma mantenendo il testo in lingua italiana.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7160">
              <a:lnSpc>
                <a:spcPct val="90000"/>
              </a:lnSpc>
              <a:buClr>
                <a:srgbClr val="000000"/>
              </a:buClr>
              <a:buFont typeface="Arial"/>
              <a:buChar char="•"/>
            </a:pPr>
            <a:r>
              <a:rPr b="0" lang="it-IT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Con Monteverdi si definisce meglio la struttura del Melodramma. Inserisce </a:t>
            </a:r>
            <a:r>
              <a:rPr b="1" i="1" lang="it-IT" sz="2800" spc="-1" strike="noStrike">
                <a:solidFill>
                  <a:srgbClr val="0070c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BRANI STRUMENTALI, RECITATIVI E ARIE</a:t>
            </a:r>
            <a:r>
              <a:rPr b="0" lang="it-IT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, queste ultime erano brani più difficili che servivano a rappresentare meglio le emozioni dei personaggi.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7160">
              <a:lnSpc>
                <a:spcPct val="90000"/>
              </a:lnSpc>
              <a:buClr>
                <a:srgbClr val="000000"/>
              </a:buClr>
              <a:buFont typeface="Arial"/>
              <a:buChar char="•"/>
            </a:pPr>
            <a:r>
              <a:rPr b="0" lang="it-IT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Venivano utilizzati anche costumi e macchine sceniche.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90000"/>
              </a:lnSpc>
            </a:pP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21" dur="indefinite" restart="never" nodeType="tmRoot">
          <p:childTnLst>
            <p:seq>
              <p:cTn id="2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Immagine 4" descr=""/>
          <p:cNvPicPr/>
          <p:nvPr/>
        </p:nvPicPr>
        <p:blipFill>
          <a:blip r:embed="rId1"/>
          <a:stretch/>
        </p:blipFill>
        <p:spPr>
          <a:xfrm>
            <a:off x="0" y="0"/>
            <a:ext cx="5569560" cy="4181400"/>
          </a:xfrm>
          <a:prstGeom prst="rect">
            <a:avLst/>
          </a:prstGeom>
          <a:ln>
            <a:noFill/>
          </a:ln>
        </p:spPr>
      </p:pic>
      <p:pic>
        <p:nvPicPr>
          <p:cNvPr id="149" name="Immagine 6" descr=""/>
          <p:cNvPicPr/>
          <p:nvPr/>
        </p:nvPicPr>
        <p:blipFill>
          <a:blip r:embed="rId2"/>
          <a:stretch/>
        </p:blipFill>
        <p:spPr>
          <a:xfrm>
            <a:off x="7804800" y="3357720"/>
            <a:ext cx="4385880" cy="3498840"/>
          </a:xfrm>
          <a:prstGeom prst="rect">
            <a:avLst/>
          </a:prstGeom>
          <a:ln>
            <a:noFill/>
          </a:ln>
        </p:spPr>
      </p:pic>
      <p:pic>
        <p:nvPicPr>
          <p:cNvPr id="150" name="Immagine 8" descr=""/>
          <p:cNvPicPr/>
          <p:nvPr/>
        </p:nvPicPr>
        <p:blipFill>
          <a:blip r:embed="rId3"/>
          <a:stretch/>
        </p:blipFill>
        <p:spPr>
          <a:xfrm>
            <a:off x="7306920" y="0"/>
            <a:ext cx="4883400" cy="3356280"/>
          </a:xfrm>
          <a:prstGeom prst="rect">
            <a:avLst/>
          </a:prstGeom>
          <a:ln>
            <a:noFill/>
          </a:ln>
        </p:spPr>
      </p:pic>
      <p:sp>
        <p:nvSpPr>
          <p:cNvPr id="151" name="CustomShape 1"/>
          <p:cNvSpPr/>
          <p:nvPr/>
        </p:nvSpPr>
        <p:spPr>
          <a:xfrm>
            <a:off x="6236280" y="3538080"/>
            <a:ext cx="1827360" cy="1552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it-IT" sz="24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TEATRO DELLA REGGIA DI CASERTA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2" name="CustomShape 2"/>
          <p:cNvSpPr/>
          <p:nvPr/>
        </p:nvSpPr>
        <p:spPr>
          <a:xfrm>
            <a:off x="133560" y="4322880"/>
            <a:ext cx="3063960" cy="820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it-IT" sz="24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TEATRO DELLA REGGIA DI VERSAILLES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23" dur="indefinite" restart="never" nodeType="tmRoot">
          <p:childTnLst>
            <p:seq>
              <p:cTn id="2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CustomShape 1"/>
          <p:cNvSpPr/>
          <p:nvPr/>
        </p:nvSpPr>
        <p:spPr>
          <a:xfrm>
            <a:off x="838080" y="365040"/>
            <a:ext cx="10514160" cy="642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it-IT" sz="4400" spc="-1" strike="noStrike">
                <a:solidFill>
                  <a:srgbClr val="7030a0"/>
                </a:solidFill>
                <a:uFill>
                  <a:solidFill>
                    <a:srgbClr val="ffffff"/>
                  </a:solidFill>
                </a:uFill>
                <a:latin typeface="Calibri Light"/>
                <a:ea typeface="DejaVu Sans"/>
              </a:rPr>
              <a:t>6. L’ORATORIO (dal nome del luogo vicino alla Chiesa, dove spesso si cantava)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4" name="CustomShape 2"/>
          <p:cNvSpPr/>
          <p:nvPr/>
        </p:nvSpPr>
        <p:spPr>
          <a:xfrm>
            <a:off x="127800" y="1265400"/>
            <a:ext cx="11855160" cy="5457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it-IT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E’ come il Melodramma, ma con alcune differenze: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514440" indent="-513000">
              <a:lnSpc>
                <a:spcPct val="100000"/>
              </a:lnSpc>
              <a:buClr>
                <a:srgbClr val="000000"/>
              </a:buClr>
              <a:buFont typeface="Calibri Light"/>
              <a:buAutoNum type="arabicPeriod"/>
            </a:pPr>
            <a:r>
              <a:rPr b="0" lang="it-IT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Gli argomenti sono SACRI, tratti dalla  Bibbia o dalla vita dei Santi;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514440" indent="-513000">
              <a:lnSpc>
                <a:spcPct val="100000"/>
              </a:lnSpc>
              <a:buClr>
                <a:srgbClr val="000000"/>
              </a:buClr>
              <a:buFont typeface="Calibri Light"/>
              <a:buAutoNum type="arabicPeriod"/>
            </a:pPr>
            <a:r>
              <a:rPr b="0" lang="it-IT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Non vengono usati costumi e scenografie;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514440" indent="-513000">
              <a:lnSpc>
                <a:spcPct val="100000"/>
              </a:lnSpc>
              <a:buClr>
                <a:srgbClr val="000000"/>
              </a:buClr>
              <a:buFont typeface="Calibri Light"/>
              <a:buAutoNum type="arabicPeriod"/>
            </a:pPr>
            <a:r>
              <a:rPr b="0" lang="it-IT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C’è un narratore che racconta la storia;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514440" indent="-513000">
              <a:lnSpc>
                <a:spcPct val="100000"/>
              </a:lnSpc>
              <a:buClr>
                <a:srgbClr val="000000"/>
              </a:buClr>
              <a:buFont typeface="Calibri Light"/>
              <a:buAutoNum type="arabicPeriod"/>
            </a:pPr>
            <a:r>
              <a:rPr b="0" lang="it-IT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C’è un coro che esegue brani polifonici.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Anche nell’Oratorio i cantanti solisti eseguono delle melodie accompagnate.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Ha un grande successo e viene eseguito anche nei palazzi.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Dall’Italia si diffonde nel resto dell’Europa nel corso del ‘700.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25" dur="indefinite" restart="never" nodeType="tmRoot">
          <p:childTnLst>
            <p:seq>
              <p:cTn id="2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CustomShape 1"/>
          <p:cNvSpPr/>
          <p:nvPr/>
        </p:nvSpPr>
        <p:spPr>
          <a:xfrm>
            <a:off x="838080" y="365040"/>
            <a:ext cx="10405440" cy="287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it-IT" sz="3200" spc="-1" strike="noStrike">
                <a:solidFill>
                  <a:srgbClr val="00b050"/>
                </a:solidFill>
                <a:uFill>
                  <a:solidFill>
                    <a:srgbClr val="ffffff"/>
                  </a:solidFill>
                </a:uFill>
                <a:latin typeface="Calibri Light"/>
                <a:ea typeface="DejaVu Sans"/>
              </a:rPr>
              <a:t>MUSICA STRUMENTALE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6" name="CustomShape 2"/>
          <p:cNvSpPr/>
          <p:nvPr/>
        </p:nvSpPr>
        <p:spPr>
          <a:xfrm>
            <a:off x="838080" y="803160"/>
            <a:ext cx="10514160" cy="22161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it-IT" sz="2400" spc="-1" strike="noStrike" u="sng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TECNICHE COMPOSITIVE ED ESECUTIVE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7160">
              <a:lnSpc>
                <a:spcPct val="90000"/>
              </a:lnSpc>
              <a:buClr>
                <a:srgbClr val="000000"/>
              </a:buClr>
              <a:buFont typeface="Arial"/>
              <a:buChar char="•"/>
            </a:pPr>
            <a:r>
              <a:rPr b="0" lang="it-IT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CONTRAPPUNTO</a:t>
            </a:r>
            <a:r>
              <a:rPr b="0" lang="it-IT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	</a:t>
            </a:r>
            <a:r>
              <a:rPr b="0" lang="it-IT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	</a:t>
            </a:r>
            <a:r>
              <a:rPr b="0" lang="it-IT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Melodie che si intrecciano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7160">
              <a:lnSpc>
                <a:spcPct val="90000"/>
              </a:lnSpc>
              <a:buClr>
                <a:srgbClr val="000000"/>
              </a:buClr>
              <a:buFont typeface="Arial"/>
              <a:buChar char="•"/>
            </a:pPr>
            <a:r>
              <a:rPr b="0" lang="it-IT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POLIFONIA</a:t>
            </a:r>
            <a:r>
              <a:rPr b="0" lang="it-IT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	</a:t>
            </a:r>
            <a:r>
              <a:rPr b="0" lang="it-IT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	</a:t>
            </a:r>
            <a:r>
              <a:rPr b="0" lang="it-IT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	</a:t>
            </a:r>
            <a:r>
              <a:rPr b="0" lang="it-IT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Melodie eseguite contemporaneamente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7160">
              <a:lnSpc>
                <a:spcPct val="90000"/>
              </a:lnSpc>
              <a:buClr>
                <a:srgbClr val="000000"/>
              </a:buClr>
              <a:buFont typeface="Arial"/>
              <a:buChar char="•"/>
            </a:pPr>
            <a:r>
              <a:rPr b="0" lang="it-IT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BASSO CONTINUO</a:t>
            </a:r>
            <a:r>
              <a:rPr b="0" lang="it-IT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	</a:t>
            </a:r>
            <a:r>
              <a:rPr b="0" lang="it-IT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	</a:t>
            </a:r>
            <a:r>
              <a:rPr b="0" lang="it-IT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Accompagnamento, improvvisato su uno schema </a:t>
            </a:r>
            <a:r>
              <a:rPr b="0" lang="it-IT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	</a:t>
            </a:r>
            <a:r>
              <a:rPr b="0" lang="it-IT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	</a:t>
            </a:r>
            <a:r>
              <a:rPr b="0" lang="it-IT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	</a:t>
            </a:r>
            <a:r>
              <a:rPr b="0" lang="it-IT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	</a:t>
            </a:r>
            <a:r>
              <a:rPr b="0" lang="it-IT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	</a:t>
            </a:r>
            <a:r>
              <a:rPr b="0" lang="it-IT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predefinito, per canto e melodia eseguita da strumenti; </a:t>
            </a:r>
            <a:r>
              <a:rPr b="0" lang="it-IT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	</a:t>
            </a:r>
            <a:r>
              <a:rPr b="0" lang="it-IT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	</a:t>
            </a:r>
            <a:r>
              <a:rPr b="0" lang="it-IT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	</a:t>
            </a:r>
            <a:r>
              <a:rPr b="0" lang="it-IT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	</a:t>
            </a:r>
            <a:r>
              <a:rPr b="0" lang="it-IT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	</a:t>
            </a:r>
            <a:r>
              <a:rPr b="0" lang="it-IT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generalmente realizzato da clavicembalo, violoncello, viola </a:t>
            </a:r>
            <a:r>
              <a:rPr b="0" lang="it-IT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	</a:t>
            </a:r>
            <a:r>
              <a:rPr b="0" lang="it-IT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	</a:t>
            </a:r>
            <a:r>
              <a:rPr b="0" lang="it-IT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	</a:t>
            </a:r>
            <a:r>
              <a:rPr b="0" lang="it-IT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	</a:t>
            </a:r>
            <a:r>
              <a:rPr b="0" lang="it-IT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da gamba o fagotto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90000"/>
              </a:lnSpc>
            </a:pP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7" name="CustomShape 3"/>
          <p:cNvSpPr/>
          <p:nvPr/>
        </p:nvSpPr>
        <p:spPr>
          <a:xfrm>
            <a:off x="3381120" y="1228320"/>
            <a:ext cx="383040" cy="246240"/>
          </a:xfrm>
          <a:prstGeom prst="rightArrow">
            <a:avLst>
              <a:gd name="adj1" fmla="val 50000"/>
              <a:gd name="adj2" fmla="val 50000"/>
            </a:avLst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8" name="CustomShape 4"/>
          <p:cNvSpPr/>
          <p:nvPr/>
        </p:nvSpPr>
        <p:spPr>
          <a:xfrm>
            <a:off x="2604240" y="1541880"/>
            <a:ext cx="1103040" cy="241560"/>
          </a:xfrm>
          <a:prstGeom prst="rightArrow">
            <a:avLst>
              <a:gd name="adj1" fmla="val 50000"/>
              <a:gd name="adj2" fmla="val 50000"/>
            </a:avLst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9" name="CustomShape 5"/>
          <p:cNvSpPr/>
          <p:nvPr/>
        </p:nvSpPr>
        <p:spPr>
          <a:xfrm>
            <a:off x="3472200" y="1914840"/>
            <a:ext cx="775080" cy="216360"/>
          </a:xfrm>
          <a:prstGeom prst="rightArrow">
            <a:avLst>
              <a:gd name="adj1" fmla="val 50000"/>
              <a:gd name="adj2" fmla="val 50000"/>
            </a:avLst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0" name="CustomShape 6"/>
          <p:cNvSpPr/>
          <p:nvPr/>
        </p:nvSpPr>
        <p:spPr>
          <a:xfrm>
            <a:off x="3281400" y="2841840"/>
            <a:ext cx="5502960" cy="531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it-IT" sz="2900" spc="-1" strike="noStrike">
                <a:solidFill>
                  <a:srgbClr val="00b05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FORME MUSICALI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1" name="CustomShape 7"/>
          <p:cNvSpPr/>
          <p:nvPr/>
        </p:nvSpPr>
        <p:spPr>
          <a:xfrm>
            <a:off x="99360" y="3189600"/>
            <a:ext cx="11855160" cy="4204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marL="343080" indent="-341640">
              <a:lnSpc>
                <a:spcPct val="100000"/>
              </a:lnSpc>
              <a:buClr>
                <a:srgbClr val="000000"/>
              </a:buClr>
              <a:buFont typeface="Calibri Light"/>
              <a:buAutoNum type="arabicPeriod"/>
            </a:pPr>
            <a:r>
              <a:rPr b="1" lang="it-IT" sz="1800" spc="-1" strike="noStrike" u="sng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CONCERTO</a:t>
            </a:r>
            <a:r>
              <a:rPr b="1" lang="it-IT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b="0" lang="it-IT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alterna movimenti lenti e veloci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16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it-IT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Da camera: eseguito nei saloni dei palazzi; inizia con il tempo veloce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16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it-IT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Da Chiesa: per cerimonie liturgiche; inizia con il tempo lento (adagio o grave) perché è più solenne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1640">
              <a:lnSpc>
                <a:spcPct val="100000"/>
              </a:lnSpc>
              <a:buClr>
                <a:srgbClr val="000000"/>
              </a:buClr>
              <a:buFont typeface="Arial"/>
              <a:buAutoNum type="arabicPeriod" startAt="2"/>
            </a:pPr>
            <a:r>
              <a:rPr b="1" lang="it-IT" sz="1800" spc="-1" strike="noStrike" u="sng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CONCERTO GROSSO</a:t>
            </a:r>
            <a:r>
              <a:rPr b="0" lang="it-IT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per orchestra di 10-15 elementi, divisa in CONCERTINO (piccolo gruppo, 2 violini e basso </a:t>
            </a:r>
            <a:r>
              <a:rPr b="0" lang="it-IT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	</a:t>
            </a:r>
            <a:r>
              <a:rPr b="0" lang="it-IT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	</a:t>
            </a:r>
            <a:r>
              <a:rPr b="0" lang="it-IT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	</a:t>
            </a:r>
            <a:r>
              <a:rPr b="0" lang="it-IT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         continuo, che eseguono parti più difficili) e GROSSO (resto dell’orchestra con basso continuo, </a:t>
            </a:r>
            <a:r>
              <a:rPr b="0" lang="it-IT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	</a:t>
            </a:r>
            <a:r>
              <a:rPr b="0" lang="it-IT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	</a:t>
            </a:r>
            <a:r>
              <a:rPr b="0" lang="it-IT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         che eseguono parti più semplici)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1640">
              <a:lnSpc>
                <a:spcPct val="100000"/>
              </a:lnSpc>
              <a:buClr>
                <a:srgbClr val="000000"/>
              </a:buClr>
              <a:buFont typeface="Arial"/>
              <a:buAutoNum type="arabicPeriod" startAt="2"/>
            </a:pPr>
            <a:r>
              <a:rPr b="1" lang="it-IT" sz="1800" spc="-1" strike="noStrike" u="sng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CONCERTO SOLISTA</a:t>
            </a:r>
            <a:r>
              <a:rPr b="0" lang="it-IT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nasce agli inizi del ‘600, eseguito da 1 strumento solista (di solito violino) e orchestra; ha 3 tempi </a:t>
            </a:r>
            <a:r>
              <a:rPr b="0" lang="it-IT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	</a:t>
            </a:r>
            <a:r>
              <a:rPr b="0" lang="it-IT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	</a:t>
            </a:r>
            <a:r>
              <a:rPr b="0" lang="it-IT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       (Allegro-Adagio-Allegro); Vivaldi è tra più grandi compositori per questa forma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1640">
              <a:lnSpc>
                <a:spcPct val="100000"/>
              </a:lnSpc>
              <a:buClr>
                <a:srgbClr val="000000"/>
              </a:buClr>
              <a:buFont typeface="Arial"/>
              <a:buAutoNum type="arabicPeriod" startAt="2"/>
            </a:pPr>
            <a:r>
              <a:rPr b="1" lang="it-IT" sz="1800" spc="-1" strike="noStrike" u="sng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SUITE</a:t>
            </a:r>
            <a:r>
              <a:rPr b="0" lang="it-IT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successione di danze lente e veloci. Nella seconda metà del ‘600 si stabilisce forma fissa: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it-IT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	</a:t>
            </a:r>
            <a:r>
              <a:rPr b="0" lang="it-IT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PRELUDIO O OUVERTURE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	</a:t>
            </a:r>
            <a:r>
              <a:rPr b="0" lang="it-IT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ALLEMANDA – CORRENTE – SARABANDA – GIGA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	</a:t>
            </a:r>
            <a:r>
              <a:rPr b="0" lang="it-IT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(facoltative) MINUETTO – BOURRE’E – GAVOTTA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	</a:t>
            </a:r>
            <a:r>
              <a:rPr b="0" lang="it-IT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Scritte per 1 solo strumento o per orchestra.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27" dur="indefinite" restart="never" nodeType="tmRoot">
          <p:childTnLst>
            <p:seq>
              <p:cTn id="2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Immagine 4" descr=""/>
          <p:cNvPicPr/>
          <p:nvPr/>
        </p:nvPicPr>
        <p:blipFill>
          <a:blip r:embed="rId1"/>
          <a:stretch/>
        </p:blipFill>
        <p:spPr>
          <a:xfrm>
            <a:off x="223200" y="0"/>
            <a:ext cx="5149440" cy="3181320"/>
          </a:xfrm>
          <a:prstGeom prst="rect">
            <a:avLst/>
          </a:prstGeom>
          <a:ln>
            <a:noFill/>
          </a:ln>
        </p:spPr>
      </p:pic>
      <p:pic>
        <p:nvPicPr>
          <p:cNvPr id="163" name="Immagine 6" descr=""/>
          <p:cNvPicPr/>
          <p:nvPr/>
        </p:nvPicPr>
        <p:blipFill>
          <a:blip r:embed="rId2"/>
          <a:stretch/>
        </p:blipFill>
        <p:spPr>
          <a:xfrm>
            <a:off x="4064040" y="3095640"/>
            <a:ext cx="8126640" cy="3760920"/>
          </a:xfrm>
          <a:prstGeom prst="rect">
            <a:avLst/>
          </a:prstGeom>
          <a:ln>
            <a:noFill/>
          </a:ln>
        </p:spPr>
      </p:pic>
      <p:sp>
        <p:nvSpPr>
          <p:cNvPr id="164" name="CustomShape 1"/>
          <p:cNvSpPr/>
          <p:nvPr/>
        </p:nvSpPr>
        <p:spPr>
          <a:xfrm>
            <a:off x="5859720" y="443160"/>
            <a:ext cx="3621240" cy="9424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it-IT" sz="28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ESEMPI DI BASSO CONTINUO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29" dur="indefinite" restart="never" nodeType="tmRoot">
          <p:childTnLst>
            <p:seq>
              <p:cTn id="3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CustomShape 1"/>
          <p:cNvSpPr/>
          <p:nvPr/>
        </p:nvSpPr>
        <p:spPr>
          <a:xfrm>
            <a:off x="838080" y="365040"/>
            <a:ext cx="10514160" cy="742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>
              <a:lnSpc>
                <a:spcPct val="90000"/>
              </a:lnSpc>
            </a:pPr>
            <a:r>
              <a:rPr b="1" lang="it-IT" sz="3600" spc="-1" strike="noStrike">
                <a:solidFill>
                  <a:srgbClr val="7030a0"/>
                </a:solidFill>
                <a:uFill>
                  <a:solidFill>
                    <a:srgbClr val="ffffff"/>
                  </a:solidFill>
                </a:uFill>
                <a:latin typeface="Calibri Light"/>
                <a:ea typeface="DejaVu Sans"/>
              </a:rPr>
              <a:t>JOHAN SEBASTIAN BACH (Eisenach 1685-Lipsia 1750)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6" name="CustomShape 2"/>
          <p:cNvSpPr/>
          <p:nvPr/>
        </p:nvSpPr>
        <p:spPr>
          <a:xfrm>
            <a:off x="221040" y="992880"/>
            <a:ext cx="6879960" cy="18734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marL="228600" indent="-227160">
              <a:lnSpc>
                <a:spcPct val="90000"/>
              </a:lnSpc>
              <a:buClr>
                <a:srgbClr val="000000"/>
              </a:buClr>
              <a:buFont typeface="Arial"/>
              <a:buChar char="•"/>
            </a:pPr>
            <a:r>
              <a:rPr b="1" lang="it-IT" sz="2400" spc="-1" strike="noStrike" u="sng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Stile</a:t>
            </a:r>
            <a:r>
              <a:rPr b="0" lang="it-IT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: personale, molto sobrio che si allontana da quello dell’epoca.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7160">
              <a:lnSpc>
                <a:spcPct val="90000"/>
              </a:lnSpc>
              <a:buClr>
                <a:srgbClr val="000000"/>
              </a:buClr>
              <a:buFont typeface="Arial"/>
              <a:buChar char="•"/>
            </a:pPr>
            <a:r>
              <a:rPr b="1" lang="it-IT" sz="2400" spc="-1" strike="noStrike" u="sng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Opere</a:t>
            </a:r>
            <a:r>
              <a:rPr b="0" lang="it-IT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: sia sacre che profane; molte opere didattiche.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67" name="Immagine 4" descr=""/>
          <p:cNvPicPr/>
          <p:nvPr/>
        </p:nvPicPr>
        <p:blipFill>
          <a:blip r:embed="rId1"/>
          <a:stretch/>
        </p:blipFill>
        <p:spPr>
          <a:xfrm>
            <a:off x="302760" y="3034080"/>
            <a:ext cx="2741760" cy="3376080"/>
          </a:xfrm>
          <a:prstGeom prst="rect">
            <a:avLst/>
          </a:prstGeom>
          <a:ln>
            <a:noFill/>
          </a:ln>
        </p:spPr>
      </p:pic>
      <p:pic>
        <p:nvPicPr>
          <p:cNvPr id="168" name="Immagine 6" descr=""/>
          <p:cNvPicPr/>
          <p:nvPr/>
        </p:nvPicPr>
        <p:blipFill>
          <a:blip r:embed="rId2"/>
          <a:stretch/>
        </p:blipFill>
        <p:spPr>
          <a:xfrm>
            <a:off x="4086000" y="2638440"/>
            <a:ext cx="2864160" cy="4020840"/>
          </a:xfrm>
          <a:prstGeom prst="rect">
            <a:avLst/>
          </a:prstGeom>
          <a:ln>
            <a:noFill/>
          </a:ln>
        </p:spPr>
      </p:pic>
      <p:pic>
        <p:nvPicPr>
          <p:cNvPr id="169" name="Immagine 8" descr=""/>
          <p:cNvPicPr/>
          <p:nvPr/>
        </p:nvPicPr>
        <p:blipFill>
          <a:blip r:embed="rId3"/>
          <a:stretch/>
        </p:blipFill>
        <p:spPr>
          <a:xfrm>
            <a:off x="7553880" y="992880"/>
            <a:ext cx="4429080" cy="573012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31" dur="indefinite" restart="never" nodeType="tmRoot">
          <p:childTnLst>
            <p:seq>
              <p:cTn id="3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CustomShape 1"/>
          <p:cNvSpPr/>
          <p:nvPr/>
        </p:nvSpPr>
        <p:spPr>
          <a:xfrm>
            <a:off x="838080" y="365040"/>
            <a:ext cx="10514160" cy="642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>
              <a:lnSpc>
                <a:spcPct val="90000"/>
              </a:lnSpc>
            </a:pPr>
            <a:r>
              <a:rPr b="1" lang="it-IT" sz="32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Calibri Light"/>
                <a:ea typeface="DejaVu Sans"/>
              </a:rPr>
              <a:t>GEORG FRIEDRICH HAENDEL (HALLE 1685 – LONDRA 1759)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1" name="CustomShape 2"/>
          <p:cNvSpPr/>
          <p:nvPr/>
        </p:nvSpPr>
        <p:spPr>
          <a:xfrm>
            <a:off x="212760" y="1009440"/>
            <a:ext cx="8429400" cy="1192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it-IT" sz="2400" spc="-1" strike="noStrike" u="sng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Stile</a:t>
            </a:r>
            <a:r>
              <a:rPr b="0" lang="it-IT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: musica grandiosa che rispecchia quella del periodo.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it-IT" sz="2400" spc="-1" strike="noStrike" u="sng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Opere</a:t>
            </a:r>
            <a:r>
              <a:rPr b="0" lang="it-IT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: si dedica molto al Melodramma e all’Oratorio; compone anche concerti e suites orchestrali.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72" name="Immagine 4" descr=""/>
          <p:cNvPicPr/>
          <p:nvPr/>
        </p:nvPicPr>
        <p:blipFill>
          <a:blip r:embed="rId1"/>
          <a:stretch/>
        </p:blipFill>
        <p:spPr>
          <a:xfrm>
            <a:off x="8497440" y="1933560"/>
            <a:ext cx="3441240" cy="4780800"/>
          </a:xfrm>
          <a:prstGeom prst="rect">
            <a:avLst/>
          </a:prstGeom>
          <a:ln>
            <a:noFill/>
          </a:ln>
        </p:spPr>
      </p:pic>
      <p:pic>
        <p:nvPicPr>
          <p:cNvPr id="173" name="Immagine 6" descr=""/>
          <p:cNvPicPr/>
          <p:nvPr/>
        </p:nvPicPr>
        <p:blipFill>
          <a:blip r:embed="rId2"/>
          <a:stretch/>
        </p:blipFill>
        <p:spPr>
          <a:xfrm>
            <a:off x="212760" y="2545200"/>
            <a:ext cx="5131080" cy="4140720"/>
          </a:xfrm>
          <a:prstGeom prst="rect">
            <a:avLst/>
          </a:prstGeom>
          <a:ln>
            <a:noFill/>
          </a:ln>
        </p:spPr>
      </p:pic>
      <p:pic>
        <p:nvPicPr>
          <p:cNvPr id="174" name="Immagine 8" descr=""/>
          <p:cNvPicPr/>
          <p:nvPr/>
        </p:nvPicPr>
        <p:blipFill>
          <a:blip r:embed="rId3"/>
          <a:stretch/>
        </p:blipFill>
        <p:spPr>
          <a:xfrm>
            <a:off x="6006960" y="3018960"/>
            <a:ext cx="1827360" cy="319284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33" dur="indefinite" restart="never" nodeType="tmRoot">
          <p:childTnLst>
            <p:seq>
              <p:cTn id="3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CustomShape 1"/>
          <p:cNvSpPr/>
          <p:nvPr/>
        </p:nvSpPr>
        <p:spPr>
          <a:xfrm>
            <a:off x="838080" y="365040"/>
            <a:ext cx="10514160" cy="586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it-IT" sz="3600" spc="-1" strike="noStrike">
                <a:solidFill>
                  <a:srgbClr val="0070c0"/>
                </a:solidFill>
                <a:uFill>
                  <a:solidFill>
                    <a:srgbClr val="ffffff"/>
                  </a:solidFill>
                </a:uFill>
                <a:latin typeface="Calibri Light"/>
                <a:ea typeface="DejaVu Sans"/>
              </a:rPr>
              <a:t>ANTONIO VIVALDI (VENEZIA 1678 – VIENNA 1741)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6" name="CustomShape 2"/>
          <p:cNvSpPr/>
          <p:nvPr/>
        </p:nvSpPr>
        <p:spPr>
          <a:xfrm>
            <a:off x="227520" y="952560"/>
            <a:ext cx="8687880" cy="14954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it-IT" sz="2800" spc="-1" strike="noStrike" u="sng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Stile</a:t>
            </a:r>
            <a:r>
              <a:rPr b="0" lang="it-IT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: grande vivacità ritmica e ricchezza effetti timbrici.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it-IT" sz="2800" spc="-1" strike="noStrike" u="sng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Opere</a:t>
            </a:r>
            <a:r>
              <a:rPr b="0" lang="it-IT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: musica strumentale (450 concerti) e melodrammi.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77" name="Immagine 4" descr=""/>
          <p:cNvPicPr/>
          <p:nvPr/>
        </p:nvPicPr>
        <p:blipFill>
          <a:blip r:embed="rId1"/>
          <a:stretch/>
        </p:blipFill>
        <p:spPr>
          <a:xfrm>
            <a:off x="127800" y="2160000"/>
            <a:ext cx="3837960" cy="4506120"/>
          </a:xfrm>
          <a:prstGeom prst="rect">
            <a:avLst/>
          </a:prstGeom>
          <a:ln>
            <a:noFill/>
          </a:ln>
        </p:spPr>
      </p:pic>
      <p:pic>
        <p:nvPicPr>
          <p:cNvPr id="178" name="Immagine 11" descr=""/>
          <p:cNvPicPr/>
          <p:nvPr/>
        </p:nvPicPr>
        <p:blipFill>
          <a:blip r:embed="rId2"/>
          <a:stretch/>
        </p:blipFill>
        <p:spPr>
          <a:xfrm>
            <a:off x="4231080" y="3351960"/>
            <a:ext cx="4524840" cy="3313800"/>
          </a:xfrm>
          <a:prstGeom prst="rect">
            <a:avLst/>
          </a:prstGeom>
          <a:ln>
            <a:noFill/>
          </a:ln>
        </p:spPr>
      </p:pic>
      <p:pic>
        <p:nvPicPr>
          <p:cNvPr id="179" name="Immagine 13" descr=""/>
          <p:cNvPicPr/>
          <p:nvPr/>
        </p:nvPicPr>
        <p:blipFill>
          <a:blip r:embed="rId3"/>
          <a:stretch/>
        </p:blipFill>
        <p:spPr>
          <a:xfrm>
            <a:off x="8915400" y="952560"/>
            <a:ext cx="3275280" cy="476100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35" dur="indefinite" restart="never" nodeType="tmRoot">
          <p:childTnLst>
            <p:seq>
              <p:cTn id="3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147</TotalTime>
  <Application>LibreOffice/5.1.4.2$Windows_x86 LibreOffice_project/f99d75f39f1c57ebdd7ffc5f42867c12031db97a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it-IT</dc:language>
  <cp:lastModifiedBy/>
  <dcterms:modified xsi:type="dcterms:W3CDTF">2018-10-29T13:55:04Z</dcterms:modified>
  <cp:revision>9</cp:revision>
  <dc:subject/>
  <dc:title>BAROCCO (1600-1750)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Notes">
    <vt:i4>0</vt:i4>
  </property>
  <property fmtid="{D5CDD505-2E9C-101B-9397-08002B2CF9AE}" pid="7" name="PresentationFormat">
    <vt:lpwstr>Widescreen</vt:lpwstr>
  </property>
  <property fmtid="{D5CDD505-2E9C-101B-9397-08002B2CF9AE}" pid="8" name="ScaleCrop">
    <vt:bool>0</vt:bool>
  </property>
  <property fmtid="{D5CDD505-2E9C-101B-9397-08002B2CF9AE}" pid="9" name="ShareDoc">
    <vt:bool>0</vt:bool>
  </property>
  <property fmtid="{D5CDD505-2E9C-101B-9397-08002B2CF9AE}" pid="10" name="Slides">
    <vt:i4>18</vt:i4>
  </property>
</Properties>
</file>