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media/image7.jpeg" ContentType="image/jpeg"/>
  <Override PartName="/ppt/media/image1.png" ContentType="image/png"/>
  <Override PartName="/ppt/media/image2.png" ContentType="image/png"/>
  <Override PartName="/ppt/media/image9.jpeg" ContentType="image/jpeg"/>
  <Override PartName="/ppt/media/image3.png" ContentType="image/png"/>
  <Override PartName="/ppt/media/image6.jpeg" ContentType="image/jpeg"/>
  <Override PartName="/ppt/media/image4.png" ContentType="image/png"/>
  <Override PartName="/ppt/media/image5.jpeg" ContentType="image/jpeg"/>
  <Override PartName="/ppt/media/image8.jpeg" ContentType="image/jpeg"/>
  <Override PartName="/ppt/media/image10.jpeg" ContentType="image/jpeg"/>
  <Override PartName="/ppt/media/image11.jpeg" ContentType="image/jpeg"/>
  <Override PartName="/ppt/media/image12.png" ContentType="image/png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4" name="" descr=""/>
          <p:cNvPicPr/>
          <p:nvPr/>
        </p:nvPicPr>
        <p:blipFill>
          <a:blip r:embed="rId2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5" name="" descr=""/>
          <p:cNvPicPr/>
          <p:nvPr/>
        </p:nvPicPr>
        <p:blipFill>
          <a:blip r:embed="rId3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0" name="" descr=""/>
          <p:cNvPicPr/>
          <p:nvPr/>
        </p:nvPicPr>
        <p:blipFill>
          <a:blip r:embed="rId2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1" name="" descr=""/>
          <p:cNvPicPr/>
          <p:nvPr/>
        </p:nvPicPr>
        <p:blipFill>
          <a:blip r:embed="rId3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Fai clic per modificare il formato del testo della struttura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Secondo livello struttura</a:t>
            </a:r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Terzo livello struttura</a:t>
            </a:r>
            <a:endParaRPr b="0" lang="it-IT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Quarto livello struttura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Quinto livello struttura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Sesto livello struttura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Settimo livello struttura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it-IT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Fai clic per modificare il formato del testo del titolo</a:t>
            </a:r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Fai clic per modificare il formato del testo della struttura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Secondo livello struttura</a:t>
            </a:r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Terzo livello struttura</a:t>
            </a:r>
            <a:endParaRPr b="0" lang="it-IT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Quarto livello struttura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Quinto livello struttura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Sesto livello struttura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Settimo livello struttura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jpeg"/><Relationship Id="rId3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jpeg"/><Relationship Id="rId3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image" Target="../media/image12.png"/><Relationship Id="rId3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CustomShape 1"/>
          <p:cNvSpPr/>
          <p:nvPr/>
        </p:nvSpPr>
        <p:spPr>
          <a:xfrm>
            <a:off x="1239840" y="0"/>
            <a:ext cx="8824680" cy="85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1" lang="it-IT" sz="60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IL CLASSICISMO (1750-1824)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CustomShape 2"/>
          <p:cNvSpPr/>
          <p:nvPr/>
        </p:nvSpPr>
        <p:spPr>
          <a:xfrm>
            <a:off x="5042160" y="1521720"/>
            <a:ext cx="7495920" cy="943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Morte J.S. Bach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Esecuzione IX 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Sinfonia di Beethoven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CustomShape 3"/>
          <p:cNvSpPr/>
          <p:nvPr/>
        </p:nvSpPr>
        <p:spPr>
          <a:xfrm>
            <a:off x="8638920" y="647280"/>
            <a:ext cx="828360" cy="874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5" name="CustomShape 4"/>
          <p:cNvSpPr/>
          <p:nvPr/>
        </p:nvSpPr>
        <p:spPr>
          <a:xfrm flipH="1">
            <a:off x="6211800" y="677160"/>
            <a:ext cx="744120" cy="8438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6" name="CustomShape 5"/>
          <p:cNvSpPr/>
          <p:nvPr/>
        </p:nvSpPr>
        <p:spPr>
          <a:xfrm>
            <a:off x="287280" y="2827440"/>
            <a:ext cx="1351440" cy="821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it-IT" sz="2400" spc="-1" strike="noStrike" u="sng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EVENTI STORICI</a:t>
            </a:r>
            <a:r>
              <a:rPr b="1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: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CustomShape 6"/>
          <p:cNvSpPr/>
          <p:nvPr/>
        </p:nvSpPr>
        <p:spPr>
          <a:xfrm>
            <a:off x="1639440" y="2827440"/>
            <a:ext cx="10188360" cy="3381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Nascita dell’</a:t>
            </a:r>
            <a:r>
              <a:rPr b="1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ILLUMINISMO 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(«luce» della ragione, eliminando l’ignoranza e la superstizione); maggiore diffusione della cultura, della scienza e ricerca di uguaglianza e democrazia.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1776: proclamazione d’indipendenza delle colonie inglesi e nascita degli Stati Uniti d’America con relativa stesura della Costituzione americana.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1789: Rivoluzione francese (lotta tra aristocrazia, che basa il suo potere su privilegi e sfruttamento, e borghesia).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Rivoluzione industriale in Inghilterra (invenzione e realizzazione di nuove macchine per il lavoro e nascita di nuove fabbriche).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CustomShape 1"/>
          <p:cNvSpPr/>
          <p:nvPr/>
        </p:nvSpPr>
        <p:spPr>
          <a:xfrm>
            <a:off x="1549440" y="-160920"/>
            <a:ext cx="8515080" cy="1069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90000"/>
              </a:lnSpc>
            </a:pPr>
            <a:r>
              <a:rPr b="0" lang="it-IT" sz="4400" spc="-1" strike="noStrike">
                <a:solidFill>
                  <a:srgbClr val="00b05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1. CAMBIAMENTI IN CAMPO ARTISTICO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CustomShape 2"/>
          <p:cNvSpPr/>
          <p:nvPr/>
        </p:nvSpPr>
        <p:spPr>
          <a:xfrm>
            <a:off x="131760" y="1058040"/>
            <a:ext cx="11927520" cy="5239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it-IT" sz="2600" spc="-1" strike="noStrike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NELLE ARTI FIGRATIVE</a:t>
            </a:r>
            <a:r>
              <a:rPr b="0" lang="it-IT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: desiderio di </a:t>
            </a:r>
            <a:r>
              <a:rPr b="0" lang="it-IT" sz="26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razionalità</a:t>
            </a:r>
            <a:r>
              <a:rPr b="0" lang="it-IT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e </a:t>
            </a:r>
            <a:r>
              <a:rPr b="0" lang="it-IT" sz="26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linearità,</a:t>
            </a:r>
            <a:r>
              <a:rPr b="0" lang="it-IT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realizzati con simmetria, regolarità e compostezza.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6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IN MUSICA</a:t>
            </a:r>
            <a:r>
              <a:rPr b="0" lang="it-IT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: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14440" indent="-513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it-IT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 borghesi si dedicano alla musica e cresce il numero dei dilettanti.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14440" indent="-513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it-IT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Nasce l’</a:t>
            </a:r>
            <a:r>
              <a:rPr b="0" lang="it-IT" sz="26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EDITORIA MUSICALE </a:t>
            </a:r>
            <a:r>
              <a:rPr b="0" lang="it-IT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che contribuisce alla diffusione degli spartiti.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14440" indent="-513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it-IT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 sviluppano sale da concerto pubbliche e private, istituzioni concertistiche e accademie private e statali.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14440" indent="-513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0" lang="it-IT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Nascono i </a:t>
            </a:r>
            <a:r>
              <a:rPr b="0" lang="it-IT" sz="26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TEATRI D’OPERA </a:t>
            </a:r>
            <a:r>
              <a:rPr b="0" lang="it-IT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(Alla Scala, Fenice, Regio e San Carlo). Il pubblico durante le rappresentazioni mangia, gioca, parla. Non ascoltano tanto la storia quanto le arie cantate. Il popolo sta in platea in piedi o seduto su delle panche. A fine ‘700 in Francia si aboliscono i palchi riservati ai nobili.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CustomShape 1"/>
          <p:cNvSpPr/>
          <p:nvPr/>
        </p:nvSpPr>
        <p:spPr>
          <a:xfrm>
            <a:off x="184320" y="190800"/>
            <a:ext cx="11827800" cy="6390720"/>
          </a:xfrm>
          <a:prstGeom prst="rect">
            <a:avLst/>
          </a:prstGeom>
          <a:blipFill>
            <a:blip r:embed="rId1"/>
            <a:tile/>
          </a:blip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514440" indent="-513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1" lang="it-IT" sz="2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 compositori ricercano </a:t>
            </a:r>
            <a:r>
              <a:rPr b="1" lang="it-IT" sz="2800" spc="-1" strike="noStrike" u="sng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ordine</a:t>
            </a:r>
            <a:r>
              <a:rPr b="1" lang="it-IT" sz="2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ed </a:t>
            </a:r>
            <a:r>
              <a:rPr b="1" lang="it-IT" sz="2800" spc="-1" strike="noStrike" u="sng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equilibrio</a:t>
            </a:r>
            <a:r>
              <a:rPr b="1" lang="it-IT" sz="2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. Nelle loro opere mettono anche maggior impegno morale e civile per contribuire al progresso dell’uomo.</a:t>
            </a:r>
            <a:endParaRPr b="1" lang="it-IT" sz="18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14440" indent="-513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1" lang="it-IT" sz="2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 musicisti diventano anche liberi professionisti e non più  solo al servizio dei nobili.</a:t>
            </a:r>
            <a:endParaRPr b="1" lang="it-IT" sz="18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14440" indent="-513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1" lang="it-IT" sz="2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Secondo le idee dell’Illuminismo, l’uomo acquista dignità in quanto persona, anche se di umili condizioni, perciò i compositori mettono in evidenza maggiormente le loro emozioni e sentimenti.</a:t>
            </a:r>
            <a:endParaRPr b="1" lang="it-IT" sz="18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14440" indent="-513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1" lang="it-IT" sz="2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Nelle </a:t>
            </a:r>
            <a:r>
              <a:rPr b="1" lang="it-IT" sz="2800" spc="-1" strike="noStrike" u="sng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opere buffe</a:t>
            </a:r>
            <a:r>
              <a:rPr b="1" lang="it-IT" sz="2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si rappresenta realmente la realtà e si evidenziano le emozioni dei personaggi, anche di quelli di umili condizioni.</a:t>
            </a:r>
            <a:endParaRPr b="1" lang="it-IT" sz="18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14440" indent="-513720">
              <a:lnSpc>
                <a:spcPct val="100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1" lang="it-IT" sz="2800" spc="-1" strike="noStrike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La tolleranza e il desiderio di conoscere le culture di popoli lontani si riflette anche in musica (per esempio, il Flauto Magico e la Marcia alla turca di Mozart).</a:t>
            </a:r>
            <a:endParaRPr b="1" lang="it-IT" sz="18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90000"/>
              </a:lnSpc>
            </a:pPr>
            <a:endParaRPr b="1" lang="it-IT" sz="1800" spc="-1" strike="noStrike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CustomShape 1"/>
          <p:cNvSpPr/>
          <p:nvPr/>
        </p:nvSpPr>
        <p:spPr>
          <a:xfrm>
            <a:off x="838080" y="0"/>
            <a:ext cx="10690560" cy="1293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it-IT" sz="44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2. STRUMENTI E FORMAZIONI STRUMENTALI CARATTERISTICHE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CustomShape 2"/>
          <p:cNvSpPr/>
          <p:nvPr/>
        </p:nvSpPr>
        <p:spPr>
          <a:xfrm>
            <a:off x="4579560" y="1856520"/>
            <a:ext cx="3032280" cy="4707720"/>
          </a:xfrm>
          <a:prstGeom prst="roundRect">
            <a:avLst>
              <a:gd name="adj" fmla="val 16667"/>
            </a:avLst>
          </a:prstGeom>
          <a:ln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ORCHESTRA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Il numero e la varietà di strumenti aumenta. Si aggiungono fiati (corni, clarinetti, flauti traversi al posto di quelli dolci) e percussioni (timpani, grancasse, piatti e triangoli).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3" name="CustomShape 3"/>
          <p:cNvSpPr/>
          <p:nvPr/>
        </p:nvSpPr>
        <p:spPr>
          <a:xfrm>
            <a:off x="972360" y="1830960"/>
            <a:ext cx="2481480" cy="3783600"/>
          </a:xfrm>
          <a:prstGeom prst="roundRect">
            <a:avLst>
              <a:gd name="adj" fmla="val 16667"/>
            </a:avLst>
          </a:prstGeom>
          <a:ln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PIANOFORTE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Viene inventato nel 1711 da Bartolomeo Cristofori e si diffonde maggiormente nella seconda metà del ‘700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CustomShape 4"/>
          <p:cNvSpPr/>
          <p:nvPr/>
        </p:nvSpPr>
        <p:spPr>
          <a:xfrm>
            <a:off x="-4263120" y="1139040"/>
            <a:ext cx="1828080" cy="1828080"/>
          </a:xfrm>
          <a:prstGeom prst="roundRect">
            <a:avLst>
              <a:gd name="adj" fmla="val 16667"/>
            </a:avLst>
          </a:prstGeom>
          <a:ln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</p:sp>
      <p:sp>
        <p:nvSpPr>
          <p:cNvPr id="85" name="CustomShape 5"/>
          <p:cNvSpPr/>
          <p:nvPr/>
        </p:nvSpPr>
        <p:spPr>
          <a:xfrm>
            <a:off x="9000000" y="1080000"/>
            <a:ext cx="2304000" cy="2376000"/>
          </a:xfrm>
          <a:prstGeom prst="roundRect">
            <a:avLst>
              <a:gd name="adj" fmla="val 16667"/>
            </a:avLst>
          </a:prstGeom>
          <a:ln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FORMAZIONI STRUMENTALI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Nascono il quartetto d’archi, il trio, ecc.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CustomShape 6"/>
          <p:cNvSpPr/>
          <p:nvPr/>
        </p:nvSpPr>
        <p:spPr>
          <a:xfrm>
            <a:off x="7111800" y="1293840"/>
            <a:ext cx="1828080" cy="576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7" name="CustomShape 7"/>
          <p:cNvSpPr/>
          <p:nvPr/>
        </p:nvSpPr>
        <p:spPr>
          <a:xfrm>
            <a:off x="5986800" y="1286640"/>
            <a:ext cx="360" cy="4186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8" name="CustomShape 8"/>
          <p:cNvSpPr/>
          <p:nvPr/>
        </p:nvSpPr>
        <p:spPr>
          <a:xfrm flipH="1">
            <a:off x="2956320" y="1253880"/>
            <a:ext cx="1428840" cy="4514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89" name="" descr=""/>
          <p:cNvPicPr/>
          <p:nvPr/>
        </p:nvPicPr>
        <p:blipFill>
          <a:blip r:embed="rId1"/>
          <a:stretch/>
        </p:blipFill>
        <p:spPr>
          <a:xfrm>
            <a:off x="7883280" y="3614760"/>
            <a:ext cx="4223880" cy="3168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838080" y="194400"/>
            <a:ext cx="10278360" cy="643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it-IT" sz="4400" spc="-1" strike="noStrike">
                <a:solidFill>
                  <a:srgbClr val="ffc00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3. TECNICHE COMPOSITIVE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" name="CustomShape 2"/>
          <p:cNvSpPr/>
          <p:nvPr/>
        </p:nvSpPr>
        <p:spPr>
          <a:xfrm>
            <a:off x="3691800" y="905400"/>
            <a:ext cx="7652160" cy="1493280"/>
          </a:xfrm>
          <a:prstGeom prst="accentBorderCallout1">
            <a:avLst>
              <a:gd name="adj1" fmla="val 18750"/>
              <a:gd name="adj2" fmla="val -8333"/>
              <a:gd name="adj3" fmla="val 51288"/>
              <a:gd name="adj4" fmla="val -19745"/>
            </a:avLst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Si riflette nell’utilizzo dello schema della </a:t>
            </a:r>
            <a:r>
              <a:rPr b="1" lang="it-IT" sz="2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FORMA SONATA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CustomShape 3"/>
          <p:cNvSpPr/>
          <p:nvPr/>
        </p:nvSpPr>
        <p:spPr>
          <a:xfrm>
            <a:off x="3691800" y="2687040"/>
            <a:ext cx="7652160" cy="1932840"/>
          </a:xfrm>
          <a:prstGeom prst="accentBorderCallout1">
            <a:avLst>
              <a:gd name="adj1" fmla="val 18750"/>
              <a:gd name="adj2" fmla="val -8333"/>
              <a:gd name="adj3" fmla="val 43011"/>
              <a:gd name="adj4" fmla="val -18979"/>
            </a:avLst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Necessità di comporre musica facile, da capire e da suonare, per i dilettanti. L’</a:t>
            </a:r>
            <a:r>
              <a:rPr b="0" lang="it-IT" sz="24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armonia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viene semplificata (pochi accordi di accompagnamento). Gli </a:t>
            </a:r>
            <a:r>
              <a:rPr b="0" lang="it-IT" sz="24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abbellimenti</a:t>
            </a: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improvvisati vengono eliminati e i compositori li scrivono per esteso.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CustomShape 4"/>
          <p:cNvSpPr/>
          <p:nvPr/>
        </p:nvSpPr>
        <p:spPr>
          <a:xfrm>
            <a:off x="3691800" y="4966560"/>
            <a:ext cx="7652160" cy="1501200"/>
          </a:xfrm>
          <a:prstGeom prst="accentBorderCallout1">
            <a:avLst>
              <a:gd name="adj1" fmla="val 18750"/>
              <a:gd name="adj2" fmla="val -8333"/>
              <a:gd name="adj3" fmla="val 50979"/>
              <a:gd name="adj4" fmla="val -18828"/>
            </a:avLst>
          </a:prstGeom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I compositori celebrano anche la Natura (per esempio, la Sinfonia «Pastorale» di Beethoven), riprodotta con dolcezza e varietà di melodia.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" name="CustomShape 5"/>
          <p:cNvSpPr/>
          <p:nvPr/>
        </p:nvSpPr>
        <p:spPr>
          <a:xfrm>
            <a:off x="251280" y="1383840"/>
            <a:ext cx="1994040" cy="821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ORDINE E RAZIONALITA’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CustomShape 6"/>
          <p:cNvSpPr/>
          <p:nvPr/>
        </p:nvSpPr>
        <p:spPr>
          <a:xfrm>
            <a:off x="307800" y="3322080"/>
            <a:ext cx="182808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SEMPLICITA’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" name="CustomShape 7"/>
          <p:cNvSpPr/>
          <p:nvPr/>
        </p:nvSpPr>
        <p:spPr>
          <a:xfrm>
            <a:off x="160200" y="5274000"/>
            <a:ext cx="208512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CELEBRAZIONE DELLA NATURA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CustomShape 1"/>
          <p:cNvSpPr/>
          <p:nvPr/>
        </p:nvSpPr>
        <p:spPr>
          <a:xfrm>
            <a:off x="838080" y="265680"/>
            <a:ext cx="10514880" cy="1126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r>
              <a:rPr b="1" lang="it-IT" sz="4400" spc="-1" strike="noStrike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4. MUSICA STRUMENTALE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it-IT" sz="27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Acquista sempre più importanza.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" name="CustomShape 2"/>
          <p:cNvSpPr/>
          <p:nvPr/>
        </p:nvSpPr>
        <p:spPr>
          <a:xfrm>
            <a:off x="188640" y="1658880"/>
            <a:ext cx="11813760" cy="5198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28600" indent="-227880">
              <a:lnSpc>
                <a:spcPct val="90000"/>
              </a:lnSpc>
              <a:buClr>
                <a:srgbClr val="ff0000"/>
              </a:buClr>
              <a:buFont typeface="Arial"/>
              <a:buChar char="•"/>
            </a:pPr>
            <a:r>
              <a:rPr b="1" lang="it-IT" sz="2800" spc="-1" strike="noStrike" u="sng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SONATA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: composizione per pianoforte solo o per violino e pianoforte. </a:t>
            </a:r>
            <a:r>
              <a:rPr b="0" lang="it-IT" sz="2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Diversa dalla FORMA SONATA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90000"/>
              </a:lnSpc>
              <a:buClr>
                <a:srgbClr val="ff0000"/>
              </a:buClr>
              <a:buFont typeface="Arial"/>
              <a:buChar char="•"/>
            </a:pPr>
            <a:r>
              <a:rPr b="1" lang="it-IT" sz="2800" spc="-1" strike="noStrike" u="sng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TRIO</a:t>
            </a:r>
            <a:r>
              <a:rPr b="0" lang="it-IT" sz="2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: 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composizione per 2 strumenti melodici e 1 polifonico che accompagna oppure per 3 strumenti melodici.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90000"/>
              </a:lnSpc>
              <a:buClr>
                <a:srgbClr val="ff0000"/>
              </a:buClr>
              <a:buFont typeface="Arial"/>
              <a:buChar char="•"/>
            </a:pPr>
            <a:r>
              <a:rPr b="1" lang="it-IT" sz="2800" spc="-1" strike="noStrike" u="sng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QUARTETTO D’ARCHI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: composizione per 2 violini, 1 viola e 1 violoncello.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90000"/>
              </a:lnSpc>
              <a:buClr>
                <a:srgbClr val="ff0000"/>
              </a:buClr>
              <a:buFont typeface="Arial"/>
              <a:buChar char="•"/>
            </a:pPr>
            <a:r>
              <a:rPr b="1" lang="it-IT" sz="2800" spc="-1" strike="noStrike" u="sng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CONCERTO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: viene abbandonato il Concerto grosso e si sviluppa notevolmente quello solista. A differenza di quello barocco, non c’è più un’alternanza con stacchi netti tra solo e orchestra, ma c’è un dialogo e integrazione tra gli strumenti. Tra gli strumenti solisti c’è anche il </a:t>
            </a:r>
            <a:r>
              <a:rPr b="1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pianoforte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90000"/>
              </a:lnSpc>
              <a:buClr>
                <a:srgbClr val="ff0000"/>
              </a:buClr>
              <a:buFont typeface="Arial"/>
              <a:buChar char="•"/>
            </a:pPr>
            <a:r>
              <a:rPr b="1" lang="it-IT" sz="2800" spc="-1" strike="noStrike" u="sng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SINFONIA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: composizione per </a:t>
            </a:r>
            <a:r>
              <a:rPr b="1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orchestra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in 4 movimenti, senza strumenti protagonisti.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CustomShape 1"/>
          <p:cNvSpPr/>
          <p:nvPr/>
        </p:nvSpPr>
        <p:spPr>
          <a:xfrm>
            <a:off x="838080" y="387720"/>
            <a:ext cx="10514880" cy="662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it-IT" sz="4400" spc="-1" strike="noStrike">
                <a:solidFill>
                  <a:srgbClr val="00206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5. IL MELODRAMMA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CustomShape 2"/>
          <p:cNvSpPr/>
          <p:nvPr/>
        </p:nvSpPr>
        <p:spPr>
          <a:xfrm>
            <a:off x="0" y="1491480"/>
            <a:ext cx="12191400" cy="6158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Nel Seicento si esaltava nelle arie la bravura dei cantanti, a discapito della storia.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Nel Settecento la musica diventa più aderente al testo e segue la vicenda. Si raggiunge la perfezione nella </a:t>
            </a:r>
            <a:r>
              <a:rPr b="0" lang="it-IT" sz="2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TRILOGIA DAPONTIANA 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(W.A. Mozart-Lorenzo Da Ponte) comprendente le opere “Le nozze di Figaro”, “Don Giovanni” e “Così fan tutte”.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Pian piano si prende l’abitudine di inserire all’interno dei melodrammi, di argomento serio e impegnativo, altri piccoli melodrammi che servivano a far divertire la gente. Questi intermezzi, in seguito, diventarono opere a sé stanti e da essi nacque un altro genere di opera, l’</a:t>
            </a:r>
            <a:r>
              <a:rPr b="0" lang="it-IT" sz="2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OPERA BUFFA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.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Un primo esempio di questo genere è «LA SERVA PADRONA» di Giovan Battista Pergolesi.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CustomShape 1"/>
          <p:cNvSpPr/>
          <p:nvPr/>
        </p:nvSpPr>
        <p:spPr>
          <a:xfrm>
            <a:off x="155880" y="219240"/>
            <a:ext cx="11827800" cy="775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Nel corso del secolo il melodramma si suddivide in 3 categorie: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2" name="CustomShape 2"/>
          <p:cNvSpPr/>
          <p:nvPr/>
        </p:nvSpPr>
        <p:spPr>
          <a:xfrm>
            <a:off x="4708440" y="681840"/>
            <a:ext cx="3465360" cy="3625200"/>
          </a:xfrm>
          <a:prstGeom prst="snip2DiagRect">
            <a:avLst>
              <a:gd name="adj1" fmla="val 0"/>
              <a:gd name="adj2" fmla="val 16667"/>
            </a:avLst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it-IT" sz="2400" spc="-1" strike="noStrike">
                <a:solidFill>
                  <a:srgbClr val="00b05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OPERA BUFFA: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Storie di vita quotidiana;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Presenti anche personaggi appartenenti ai bassi ranghi (servi);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Si richiedeva ai cantanti più capacità mimica che virtuosismo;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Brani di insieme alla fine degli atti.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3" name="CustomShape 3"/>
          <p:cNvSpPr/>
          <p:nvPr/>
        </p:nvSpPr>
        <p:spPr>
          <a:xfrm>
            <a:off x="8461440" y="660240"/>
            <a:ext cx="3522240" cy="3646800"/>
          </a:xfrm>
          <a:prstGeom prst="snip2DiagRect">
            <a:avLst>
              <a:gd name="adj1" fmla="val 0"/>
              <a:gd name="adj2" fmla="val 16667"/>
            </a:avLst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it-IT" sz="2400" spc="-1" strike="noStrike">
                <a:solidFill>
                  <a:srgbClr val="00b05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SINGSPIEL e OPERA-COMIQUE: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Narra storie di vita quotidiana, vicende popolari;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Personaggi come nell’opera buffa;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Alternanza di arie, cori e dialoghi parlati (in tedesco o in francese) al posto dei recitativi cantati.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4" name="CustomShape 4"/>
          <p:cNvSpPr/>
          <p:nvPr/>
        </p:nvSpPr>
        <p:spPr>
          <a:xfrm>
            <a:off x="13677840" y="-254160"/>
            <a:ext cx="1828080" cy="1828080"/>
          </a:xfrm>
          <a:prstGeom prst="snip2DiagRect">
            <a:avLst>
              <a:gd name="adj1" fmla="val 0"/>
              <a:gd name="adj2" fmla="val 16667"/>
            </a:avLst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05" name="CustomShape 5"/>
          <p:cNvSpPr/>
          <p:nvPr/>
        </p:nvSpPr>
        <p:spPr>
          <a:xfrm>
            <a:off x="155880" y="660240"/>
            <a:ext cx="4264920" cy="3646800"/>
          </a:xfrm>
          <a:prstGeom prst="snip2DiagRect">
            <a:avLst>
              <a:gd name="adj1" fmla="val 0"/>
              <a:gd name="adj2" fmla="val 16667"/>
            </a:avLst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it-IT" sz="2400" spc="-1" strike="noStrike">
                <a:solidFill>
                  <a:srgbClr val="00b05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OPERA SERIA: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Argomenti della storia antica e della mitologia;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2 atti ad alta concentrazione drammatica;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Niente personaggi comici;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Presenza di cori, danze e strumenti inusuali (esempio, corno inglese);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Lieto fine.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CustomShape 6"/>
          <p:cNvSpPr/>
          <p:nvPr/>
        </p:nvSpPr>
        <p:spPr>
          <a:xfrm>
            <a:off x="155880" y="5003280"/>
            <a:ext cx="189072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1" lang="it-IT" sz="2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ELEMENTI COMUNI E STRUTTURA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7" name="CustomShape 7"/>
          <p:cNvSpPr/>
          <p:nvPr/>
        </p:nvSpPr>
        <p:spPr>
          <a:xfrm>
            <a:off x="3405600" y="4685040"/>
            <a:ext cx="8393400" cy="1889640"/>
          </a:xfrm>
          <a:prstGeom prst="accentBorderCallout2">
            <a:avLst>
              <a:gd name="adj1" fmla="val 15742"/>
              <a:gd name="adj2" fmla="val -2236"/>
              <a:gd name="adj3" fmla="val 35296"/>
              <a:gd name="adj4" fmla="val -7521"/>
              <a:gd name="adj5" fmla="val 36537"/>
              <a:gd name="adj6" fmla="val -19907"/>
            </a:avLst>
          </a:prstGeom>
          <a:ln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rIns="90000" tIns="45000" bIns="45000" anchor="ctr"/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Ouverture solo strumentale;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Arie (spesso con schema ABA) per esprimere le emozioni dei personaggi;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Recitativi che servono a raccontare la storia, distinti in </a:t>
            </a:r>
            <a:r>
              <a:rPr b="1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RECITATIVO SECCO</a:t>
            </a: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, accompagnato spesso solo dal clavicembalo, e </a:t>
            </a:r>
            <a:r>
              <a:rPr b="1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RECITATIVO ACCOMPAGNATO</a:t>
            </a: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, suonato dall’orchestra;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51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Presenza di momenti di insieme.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CustomShape 1"/>
          <p:cNvSpPr/>
          <p:nvPr/>
        </p:nvSpPr>
        <p:spPr>
          <a:xfrm>
            <a:off x="838080" y="365040"/>
            <a:ext cx="10514880" cy="672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90000"/>
              </a:lnSpc>
            </a:pPr>
            <a:r>
              <a:rPr b="1" lang="it-IT" sz="4400" spc="-1" strike="noStrike">
                <a:solidFill>
                  <a:srgbClr val="ffc00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JOSEPH HAYDN (ROHRAU 1732-VIENNA 1809)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9" name="CustomShape 2"/>
          <p:cNvSpPr/>
          <p:nvPr/>
        </p:nvSpPr>
        <p:spPr>
          <a:xfrm>
            <a:off x="155880" y="1037880"/>
            <a:ext cx="11856240" cy="2089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28600" indent="-22788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Era amico sia di Mozart che di Beethoven.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Stile galante (melodia cantabile, basso albertino, regolarità fraseologica).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E’ il primo ad usare la forma sonata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Scrive più di 100 sinfonie, circa 20 opere teatrali,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 oratori.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0" name="" descr=""/>
          <p:cNvPicPr/>
          <p:nvPr/>
        </p:nvPicPr>
        <p:blipFill>
          <a:blip r:embed="rId1"/>
          <a:stretch/>
        </p:blipFill>
        <p:spPr>
          <a:xfrm>
            <a:off x="8208000" y="2030760"/>
            <a:ext cx="3855240" cy="4798800"/>
          </a:xfrm>
          <a:prstGeom prst="rect">
            <a:avLst/>
          </a:prstGeom>
          <a:ln>
            <a:noFill/>
          </a:ln>
        </p:spPr>
      </p:pic>
      <p:pic>
        <p:nvPicPr>
          <p:cNvPr id="111" name="" descr=""/>
          <p:cNvPicPr/>
          <p:nvPr/>
        </p:nvPicPr>
        <p:blipFill>
          <a:blip r:embed="rId2"/>
          <a:stretch/>
        </p:blipFill>
        <p:spPr>
          <a:xfrm>
            <a:off x="2620800" y="2808000"/>
            <a:ext cx="5011200" cy="3746880"/>
          </a:xfrm>
          <a:prstGeom prst="rect">
            <a:avLst/>
          </a:prstGeom>
          <a:ln>
            <a:noFill/>
          </a:ln>
        </p:spPr>
      </p:pic>
      <p:sp>
        <p:nvSpPr>
          <p:cNvPr id="112" name="TextShape 3"/>
          <p:cNvSpPr txBox="1"/>
          <p:nvPr/>
        </p:nvSpPr>
        <p:spPr>
          <a:xfrm>
            <a:off x="240840" y="5005800"/>
            <a:ext cx="2209320" cy="11142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Spartito tratto da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“</a:t>
            </a: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Le quattro stagioni”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L’estate.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CustomShape 1"/>
          <p:cNvSpPr/>
          <p:nvPr/>
        </p:nvSpPr>
        <p:spPr>
          <a:xfrm>
            <a:off x="226800" y="151920"/>
            <a:ext cx="11358720" cy="1013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90000"/>
              </a:lnSpc>
            </a:pPr>
            <a:r>
              <a:rPr b="1" lang="it-IT" sz="4000" spc="-1" strike="noStrike">
                <a:solidFill>
                  <a:srgbClr val="00b05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WOLFGANG AMADEUS MOZART (SALISBURGO 1756- VIENNA 1791)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4" name="CustomShape 2"/>
          <p:cNvSpPr/>
          <p:nvPr/>
        </p:nvSpPr>
        <p:spPr>
          <a:xfrm>
            <a:off x="5616000" y="720000"/>
            <a:ext cx="6473880" cy="3350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28600" indent="-22788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Lavora all’inizio alle dipendenze di un arcivescovo, poi libero professionista a Vienna.</a:t>
            </a:r>
            <a:endParaRPr b="0" lang="it-IT" sz="23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Stile vario, da spensierato a impegnato con presenza di angoscia (come nelle opere Don Giovanni e Le nozze di Figaro)</a:t>
            </a:r>
            <a:endParaRPr b="0" lang="it-IT" sz="23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Scrive 23 concerti per pianoforte e orchestra, 17 concerti per altri strumenti e orchestra, 49 sinfonie, 17 messe, altre composizioni vocali, quartetti e quintetti, opere serie e buffe.</a:t>
            </a:r>
            <a:endParaRPr b="0" lang="it-IT" sz="23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5" name="" descr=""/>
          <p:cNvPicPr/>
          <p:nvPr/>
        </p:nvPicPr>
        <p:blipFill>
          <a:blip r:embed="rId1"/>
          <a:stretch/>
        </p:blipFill>
        <p:spPr>
          <a:xfrm>
            <a:off x="144000" y="1318680"/>
            <a:ext cx="4968000" cy="5449320"/>
          </a:xfrm>
          <a:prstGeom prst="rect">
            <a:avLst/>
          </a:prstGeom>
          <a:ln>
            <a:noFill/>
          </a:ln>
        </p:spPr>
      </p:pic>
      <p:pic>
        <p:nvPicPr>
          <p:cNvPr id="116" name="" descr=""/>
          <p:cNvPicPr/>
          <p:nvPr/>
        </p:nvPicPr>
        <p:blipFill>
          <a:blip r:embed="rId2"/>
          <a:stretch/>
        </p:blipFill>
        <p:spPr>
          <a:xfrm>
            <a:off x="6961680" y="3744000"/>
            <a:ext cx="2758320" cy="30254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ustomShape 1"/>
          <p:cNvSpPr/>
          <p:nvPr/>
        </p:nvSpPr>
        <p:spPr>
          <a:xfrm>
            <a:off x="169920" y="137520"/>
            <a:ext cx="11785320" cy="686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90000"/>
              </a:lnSpc>
            </a:pPr>
            <a:r>
              <a:rPr b="1" lang="it-IT" sz="4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LUDWIG VAN BEETHOVEN (BONN 1770-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90000"/>
              </a:lnSpc>
            </a:pPr>
            <a:r>
              <a:rPr b="1" lang="it-IT" sz="4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 Light"/>
              </a:rPr>
              <a:t>VIENNA 1827)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8" name="CustomShape 2"/>
          <p:cNvSpPr/>
          <p:nvPr/>
        </p:nvSpPr>
        <p:spPr>
          <a:xfrm>
            <a:off x="164880" y="1047960"/>
            <a:ext cx="5451120" cy="5000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28600" indent="-22788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Fa parte dello </a:t>
            </a:r>
            <a:r>
              <a:rPr b="1" lang="it-IT" sz="23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STURM UND DRANG</a:t>
            </a:r>
            <a:r>
              <a:rPr b="0" lang="it-IT" sz="2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, movimento artistico che prevede un’intensificazione dell’espressione, arricchimento affettivo che nelle musiche si evidenzia con libertà ritmico melodica.</a:t>
            </a:r>
            <a:endParaRPr b="0" lang="it-IT" sz="23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E’ libero professionista;</a:t>
            </a:r>
            <a:endParaRPr b="0" lang="it-IT" sz="23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Le prime composizioni esprimono allegria, con melodie bizzarre e popolari, ritmi incisivi;</a:t>
            </a:r>
            <a:endParaRPr b="0" lang="it-IT" sz="23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Le composizioni mature, a causa della sopraggiunta sordità, esprimono dolore per la vita, energia e risoluzione nell’affrontarlo.</a:t>
            </a:r>
            <a:endParaRPr b="0" lang="it-IT" sz="23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88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Scrive 9 sinfonie, 2 ouvertures, quartetti, messa solenne, 1 opera teatrale (il Fidelio).</a:t>
            </a:r>
            <a:endParaRPr b="0" lang="it-IT" sz="23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9" name="" descr=""/>
          <p:cNvPicPr/>
          <p:nvPr/>
        </p:nvPicPr>
        <p:blipFill>
          <a:blip r:embed="rId1"/>
          <a:stretch/>
        </p:blipFill>
        <p:spPr>
          <a:xfrm>
            <a:off x="5544000" y="3168000"/>
            <a:ext cx="5122800" cy="3681360"/>
          </a:xfrm>
          <a:prstGeom prst="rect">
            <a:avLst/>
          </a:prstGeom>
          <a:ln>
            <a:noFill/>
          </a:ln>
        </p:spPr>
      </p:pic>
      <p:pic>
        <p:nvPicPr>
          <p:cNvPr id="120" name="" descr=""/>
          <p:cNvPicPr/>
          <p:nvPr/>
        </p:nvPicPr>
        <p:blipFill>
          <a:blip r:embed="rId2"/>
          <a:stretch/>
        </p:blipFill>
        <p:spPr>
          <a:xfrm>
            <a:off x="9288000" y="0"/>
            <a:ext cx="2376000" cy="3168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1" dur="indefinite" restart="never" nodeType="tmRoot">
          <p:childTnLst>
            <p:seq>
              <p:cTn id="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Application>LibreOffice/5.1.4.2$Windows_x86 LibreOffice_project/f99d75f39f1c57ebdd7ffc5f42867c12031db97a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it-IT</dc:language>
  <cp:lastModifiedBy/>
  <dcterms:modified xsi:type="dcterms:W3CDTF">2018-12-11T10:04:07Z</dcterms:modified>
  <cp:revision>6</cp:revision>
  <dc:subject/>
  <dc:title>ORIGINI DELLA MUSICA  LA PREISTORIA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Notes">
    <vt:i4>0</vt:i4>
  </property>
  <property fmtid="{D5CDD505-2E9C-101B-9397-08002B2CF9AE}" pid="7" name="PresentationFormat">
    <vt:lpwstr>Widescreen</vt:lpwstr>
  </property>
  <property fmtid="{D5CDD505-2E9C-101B-9397-08002B2CF9AE}" pid="8" name="ScaleCrop">
    <vt:bool>0</vt:bool>
  </property>
  <property fmtid="{D5CDD505-2E9C-101B-9397-08002B2CF9AE}" pid="9" name="ShareDoc">
    <vt:bool>0</vt:bool>
  </property>
  <property fmtid="{D5CDD505-2E9C-101B-9397-08002B2CF9AE}" pid="10" name="Slides">
    <vt:i4>11</vt:i4>
  </property>
</Properties>
</file>