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72" r:id="rId10"/>
    <p:sldId id="262" r:id="rId11"/>
    <p:sldId id="263" r:id="rId12"/>
    <p:sldId id="274" r:id="rId13"/>
    <p:sldId id="275" r:id="rId14"/>
    <p:sldId id="264" r:id="rId15"/>
    <p:sldId id="267" r:id="rId16"/>
    <p:sldId id="268" r:id="rId17"/>
    <p:sldId id="269" r:id="rId18"/>
    <p:sldId id="276" r:id="rId19"/>
    <p:sldId id="270" r:id="rId20"/>
    <p:sldId id="273" r:id="rId21"/>
    <p:sldId id="271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1D4E4-1E92-43EE-B62D-E128ACD6A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3D9964-2007-402E-AB67-714C68955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F4348B-C2C5-4F4D-B52E-A8263755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D32838-A21C-44CF-9971-9FB4BE88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F656A-1123-4FAC-B965-415EB0FA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43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80730-C09E-4DD2-AFD6-8DB14365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18F475-EF33-463B-9626-AD0185AE5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35F30A-55EB-4C01-A2EC-E23F4B4B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B60349-1F75-4314-AD1C-0963C094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49C2EA-0D9A-4819-B82D-E22383D2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76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4C539B-7827-40A3-A669-0762E4445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70C89D-0784-4893-90AE-4A860650D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591101-1511-4C53-989D-180D824E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EC91F0-4E1D-4123-A8BB-34346CED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A0804E-D526-4665-AC1C-B6106790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32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4C0CD-773C-4C32-A7D9-D5D87296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4ADA9F-4543-4C53-8CA0-47CAD1ADE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8FA42C-55D6-41F4-95DF-CA29BC08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A25875-F16E-4D95-A410-A5DF039A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4EF32E-D3C9-43E1-84FB-D94DB563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7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EB7CB5-6235-4AFB-9EDC-B667CF9B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E52909-252C-4D3E-9194-781B6501A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FF671E-69E0-4F2E-8F46-5076F2D4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631C0C-8ED1-4EFC-A278-A81C400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DE9DE-104F-4842-8DE1-207E821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0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8F804E-9C57-42EF-BE96-2ABC341C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D8F270-9C31-469A-A105-46D941770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EBF295-A356-41F9-9CB4-32935057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6472E0-3E41-44ED-AD7F-80822E6B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E46C5-17B7-4830-9AFF-1D031ED6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334204-F9A7-4225-BA24-548C148B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61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D35A3-85AA-42DD-B7F1-49699D93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E6425A-BC16-44C1-8C77-324B40FD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CE0409-C78D-432D-A1BF-898B42A5F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FDDEEE-B5A6-42C7-915C-1042F115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0B491B9-DD63-4947-9902-CED0E979F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8B5E23-B424-4486-9D8D-E6ADC742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3CE4679-8283-4E8B-8004-94B3B30B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99524CC-0DF9-4073-8E72-3354D22C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2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3E845-216D-4381-ADC7-9E89843A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BE5E2E-CA7C-4C1F-9B31-5F0B4035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FD7F66-DEDC-412F-82AF-E0387C3F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8FA335-8D76-4AA2-A429-B97844C9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0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8E67AB3-F9F9-4AD2-B571-CA310532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DA57E7-3BCE-48AA-A4F3-53D0E051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773051-8588-440E-B072-62D30C72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56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D6966-D146-4348-9817-B400B048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24F76-9382-42FC-B325-57BD524D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355B48-F124-459E-869C-163FE8ED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B920D5-8BCA-4793-B2A8-D4C45E88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9EFA4D-6AD4-4F56-969E-8AEED82E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272BBE-9967-45F0-9C6D-8A2D6C76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8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8F8BA-3B7E-4C4A-AF5F-BF8C002B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32D156E-0146-406B-A00B-B4F1AA589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7F6D92-B4CD-4A93-A564-9E4CAFF73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5E44BD-6E37-4989-8699-AB0DE731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144909-1CC9-4EE7-9B55-A66E1BD2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E50E3B-5F7E-4DE7-964D-22748D46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29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9738D3-473C-458A-B15A-2B7C7976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03AD7D-4075-4E10-ABC0-7068D669F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F0EA5-6F35-4D93-9180-B508552E2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EF80-DEA4-4B5D-B76D-2DC2C8407981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642DF4-F2DD-42FD-B099-D09AC5D9C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C1EAA6-5CC2-4837-82BA-CB59B7BA1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9802-843A-4F64-A4BC-7AB38855F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40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id="{2DA16A52-030D-4006-B9BF-E016C009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76" y="2659034"/>
            <a:ext cx="5965818" cy="4055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6BED089-C422-4286-B0F7-C645A4025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56" y="1481019"/>
            <a:ext cx="11117239" cy="1222610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IL MEDIOEVO (476 d.C. – 1492)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5104B04E-EE8B-4379-8BC2-D11D11E7ABB4}"/>
              </a:ext>
            </a:extLst>
          </p:cNvPr>
          <p:cNvCxnSpPr>
            <a:cxnSpLocks/>
          </p:cNvCxnSpPr>
          <p:nvPr/>
        </p:nvCxnSpPr>
        <p:spPr>
          <a:xfrm flipV="1">
            <a:off x="9452808" y="1110775"/>
            <a:ext cx="427602" cy="61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01BD4CA-7ACA-4D2F-8EBE-ECE5542D324B}"/>
              </a:ext>
            </a:extLst>
          </p:cNvPr>
          <p:cNvCxnSpPr>
            <a:cxnSpLocks/>
          </p:cNvCxnSpPr>
          <p:nvPr/>
        </p:nvCxnSpPr>
        <p:spPr>
          <a:xfrm flipH="1" flipV="1">
            <a:off x="5805375" y="1110775"/>
            <a:ext cx="872889" cy="75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87ABB8-4912-4C0F-89E5-333709B136BF}"/>
              </a:ext>
            </a:extLst>
          </p:cNvPr>
          <p:cNvSpPr txBox="1"/>
          <p:nvPr/>
        </p:nvSpPr>
        <p:spPr>
          <a:xfrm>
            <a:off x="3715562" y="33557"/>
            <a:ext cx="395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/>
              <a:t>Caduta Impero Romano d’Occidente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9A605B-6052-457F-8958-827FF27BAA4D}"/>
              </a:ext>
            </a:extLst>
          </p:cNvPr>
          <p:cNvSpPr txBox="1"/>
          <p:nvPr/>
        </p:nvSpPr>
        <p:spPr>
          <a:xfrm>
            <a:off x="9452808" y="33557"/>
            <a:ext cx="2451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/>
              <a:t>Scoperta dell’America</a:t>
            </a:r>
          </a:p>
        </p:txBody>
      </p:sp>
      <p:pic>
        <p:nvPicPr>
          <p:cNvPr id="13" name="Immagine 13">
            <a:extLst>
              <a:ext uri="{FF2B5EF4-FFF2-40B4-BE49-F238E27FC236}">
                <a16:creationId xmlns:a16="http://schemas.microsoft.com/office/drawing/2014/main" id="{1F63078D-49EF-4D39-8E10-B228C9F65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6" y="3232316"/>
            <a:ext cx="4270782" cy="269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73E7C2-80B5-4494-BE68-0DE345D7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880"/>
            <a:ext cx="10515600" cy="502076"/>
          </a:xfrm>
        </p:spPr>
        <p:txBody>
          <a:bodyPr anchor="t">
            <a:norm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CARATTERISTICHE DEL CANTO GREGORIANO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EA295D-7D3B-466A-9C1F-441B6851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10" y="653955"/>
            <a:ext cx="11601165" cy="5928245"/>
          </a:xfrm>
        </p:spPr>
        <p:txBody>
          <a:bodyPr>
            <a:normAutofit/>
          </a:bodyPr>
          <a:lstStyle/>
          <a:p>
            <a:r>
              <a:rPr lang="it-IT" sz="2400" dirty="0"/>
              <a:t>Testi in latino</a:t>
            </a:r>
          </a:p>
          <a:p>
            <a:r>
              <a:rPr lang="it-IT" sz="2400" dirty="0"/>
              <a:t>Monodico (1 sola melodia)</a:t>
            </a:r>
          </a:p>
          <a:p>
            <a:r>
              <a:rPr lang="it-IT" sz="2400" dirty="0"/>
              <a:t>A cappella (senza accompagnamento strumentale)</a:t>
            </a:r>
          </a:p>
          <a:p>
            <a:r>
              <a:rPr lang="it-IT" sz="2400" dirty="0"/>
              <a:t>Eseguito durante la liturgia. </a:t>
            </a:r>
            <a:r>
              <a:rPr lang="it-IT" sz="2400" u="sng" dirty="0"/>
              <a:t>Momenti della liturgia</a:t>
            </a:r>
            <a:r>
              <a:rPr lang="it-IT" sz="2400" dirty="0"/>
              <a:t>	UFFICIO QUOTIDIANO 									(preghiere che scandiscono la 								giornata)</a:t>
            </a:r>
          </a:p>
          <a:p>
            <a:pPr marL="0" indent="0">
              <a:buNone/>
            </a:pPr>
            <a:r>
              <a:rPr lang="it-IT" sz="2400" dirty="0"/>
              <a:t>								MESSA</a:t>
            </a:r>
          </a:p>
          <a:p>
            <a:r>
              <a:rPr lang="it-IT" sz="2400" dirty="0"/>
              <a:t>Eseguito da 		1 solista (</a:t>
            </a:r>
            <a:r>
              <a:rPr lang="it-IT" sz="2400" u="sng" dirty="0"/>
              <a:t>canto omofonico)</a:t>
            </a:r>
          </a:p>
          <a:p>
            <a:pPr marL="0" indent="0">
              <a:buNone/>
            </a:pPr>
            <a:r>
              <a:rPr lang="it-IT" sz="2400" dirty="0"/>
              <a:t>			da 1 solista e 1 coro (</a:t>
            </a:r>
            <a:r>
              <a:rPr lang="it-IT" sz="2400" u="sng" dirty="0"/>
              <a:t>canto responsoriale)</a:t>
            </a:r>
          </a:p>
          <a:p>
            <a:pPr marL="0" indent="0">
              <a:buNone/>
            </a:pPr>
            <a:r>
              <a:rPr lang="it-IT" sz="2400" dirty="0"/>
              <a:t>			da 2 cori (</a:t>
            </a:r>
            <a:r>
              <a:rPr lang="it-IT" sz="2400" u="sng" dirty="0"/>
              <a:t>canto antifonale)</a:t>
            </a:r>
            <a:endParaRPr lang="it-IT" sz="2400" dirty="0"/>
          </a:p>
          <a:p>
            <a:r>
              <a:rPr lang="it-IT" sz="2400" dirty="0"/>
              <a:t>Ritmo libero che segue gli accenti del testo letterario</a:t>
            </a:r>
          </a:p>
          <a:p>
            <a:r>
              <a:rPr lang="it-IT" sz="2400" dirty="0"/>
              <a:t>2 stili		</a:t>
            </a:r>
            <a:r>
              <a:rPr lang="it-IT" sz="2400" u="sng" dirty="0"/>
              <a:t>sillabico</a:t>
            </a:r>
            <a:r>
              <a:rPr lang="it-IT" sz="2400" dirty="0"/>
              <a:t>: 1 nota della melodia ogni sillaba del testo. Usato negli Inni.</a:t>
            </a:r>
          </a:p>
          <a:p>
            <a:pPr marL="0" indent="0">
              <a:buNone/>
            </a:pPr>
            <a:r>
              <a:rPr lang="it-IT" sz="2400" dirty="0"/>
              <a:t>		</a:t>
            </a:r>
            <a:r>
              <a:rPr lang="it-IT" sz="2400" u="sng" dirty="0"/>
              <a:t>melismatico</a:t>
            </a:r>
            <a:r>
              <a:rPr lang="it-IT" sz="2400" dirty="0"/>
              <a:t>: 2 o più note per ogni sillaba. Usato nei Salmi.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55C2111-1CD4-48C4-8D34-DF69A123BFA1}"/>
              </a:ext>
            </a:extLst>
          </p:cNvPr>
          <p:cNvCxnSpPr>
            <a:cxnSpLocks/>
          </p:cNvCxnSpPr>
          <p:nvPr/>
        </p:nvCxnSpPr>
        <p:spPr>
          <a:xfrm>
            <a:off x="6880751" y="2260413"/>
            <a:ext cx="639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404EFC3-4D0F-4A09-A0DC-E884797369D4}"/>
              </a:ext>
            </a:extLst>
          </p:cNvPr>
          <p:cNvCxnSpPr>
            <a:cxnSpLocks/>
          </p:cNvCxnSpPr>
          <p:nvPr/>
        </p:nvCxnSpPr>
        <p:spPr>
          <a:xfrm>
            <a:off x="6880751" y="2260413"/>
            <a:ext cx="611301" cy="995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CE6B99C-311A-4BA5-9892-ABEB1F693A9F}"/>
              </a:ext>
            </a:extLst>
          </p:cNvPr>
          <p:cNvCxnSpPr>
            <a:cxnSpLocks/>
          </p:cNvCxnSpPr>
          <p:nvPr/>
        </p:nvCxnSpPr>
        <p:spPr>
          <a:xfrm>
            <a:off x="2061381" y="3795785"/>
            <a:ext cx="8245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AF4DFCEB-2C43-498D-ABCF-C3A707064A7F}"/>
              </a:ext>
            </a:extLst>
          </p:cNvPr>
          <p:cNvCxnSpPr>
            <a:cxnSpLocks/>
          </p:cNvCxnSpPr>
          <p:nvPr/>
        </p:nvCxnSpPr>
        <p:spPr>
          <a:xfrm flipV="1">
            <a:off x="-2459441" y="5388021"/>
            <a:ext cx="61130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111E18B-0832-4BF3-A45C-FFE89357F927}"/>
              </a:ext>
            </a:extLst>
          </p:cNvPr>
          <p:cNvCxnSpPr>
            <a:cxnSpLocks/>
          </p:cNvCxnSpPr>
          <p:nvPr/>
        </p:nvCxnSpPr>
        <p:spPr>
          <a:xfrm>
            <a:off x="2061381" y="3795785"/>
            <a:ext cx="924067" cy="42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11087AEA-572F-49CB-9DBE-38DD3A45FBA9}"/>
              </a:ext>
            </a:extLst>
          </p:cNvPr>
          <p:cNvCxnSpPr>
            <a:cxnSpLocks/>
          </p:cNvCxnSpPr>
          <p:nvPr/>
        </p:nvCxnSpPr>
        <p:spPr>
          <a:xfrm>
            <a:off x="2061381" y="3795785"/>
            <a:ext cx="909848" cy="88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7C5FFAB-7500-4254-8B62-B9263D87328D}"/>
              </a:ext>
            </a:extLst>
          </p:cNvPr>
          <p:cNvCxnSpPr>
            <a:cxnSpLocks/>
          </p:cNvCxnSpPr>
          <p:nvPr/>
        </p:nvCxnSpPr>
        <p:spPr>
          <a:xfrm>
            <a:off x="1350560" y="5611507"/>
            <a:ext cx="7108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704E8A7-06BA-43A2-80C2-56FD7028166C}"/>
              </a:ext>
            </a:extLst>
          </p:cNvPr>
          <p:cNvCxnSpPr>
            <a:cxnSpLocks/>
          </p:cNvCxnSpPr>
          <p:nvPr/>
        </p:nvCxnSpPr>
        <p:spPr>
          <a:xfrm>
            <a:off x="-4179631" y="8962601"/>
            <a:ext cx="7108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A58A17F-9A57-48C8-9A0E-808D8A8A1EDC}"/>
              </a:ext>
            </a:extLst>
          </p:cNvPr>
          <p:cNvCxnSpPr>
            <a:cxnSpLocks/>
          </p:cNvCxnSpPr>
          <p:nvPr/>
        </p:nvCxnSpPr>
        <p:spPr>
          <a:xfrm>
            <a:off x="1350560" y="5611507"/>
            <a:ext cx="710821" cy="47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7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67E36-538C-436D-BF61-528AD890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15"/>
            <a:ext cx="10515600" cy="52600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solidFill>
                  <a:srgbClr val="7030A0"/>
                </a:solidFill>
              </a:rPr>
              <a:t>2. POLIFONIA </a:t>
            </a:r>
            <a:r>
              <a:rPr lang="it-IT" sz="3200" dirty="0"/>
              <a:t>(Chiese e monasteri)</a:t>
            </a:r>
            <a:endParaRPr lang="it-IT" sz="3200" dirty="0">
              <a:solidFill>
                <a:srgbClr val="7030A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3EA3F5-9A13-485E-8AD6-17F79C26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21" y="625521"/>
            <a:ext cx="11913358" cy="51036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FF0000"/>
                </a:solidFill>
              </a:rPr>
              <a:t>SEC. IX</a:t>
            </a:r>
          </a:p>
          <a:p>
            <a:pPr marL="0" indent="0">
              <a:buNone/>
            </a:pPr>
            <a:r>
              <a:rPr lang="it-IT" sz="2400" u="sng" dirty="0"/>
              <a:t>1 forma polifonica: </a:t>
            </a:r>
            <a:r>
              <a:rPr lang="it-IT" sz="2400" dirty="0">
                <a:solidFill>
                  <a:srgbClr val="C00000"/>
                </a:solidFill>
              </a:rPr>
              <a:t>ORGANUM </a:t>
            </a:r>
            <a:r>
              <a:rPr lang="it-IT" sz="2400" dirty="0"/>
              <a:t>a 2 voci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/>
              <a:t>(dal nome dello strumento in grado di eseguire più note contemporaneamente). Ad una melodia gregoriana se ne aggiunge un’altra diversa. 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B050"/>
                </a:solidFill>
              </a:rPr>
              <a:t>TECNICA USATA: </a:t>
            </a:r>
            <a:r>
              <a:rPr lang="it-IT" sz="2400" dirty="0"/>
              <a:t>melodie che si muovono per moto parallelo su distanze di 4° o 5° (in seguito, anche per moto contrario, stile </a:t>
            </a:r>
            <a:r>
              <a:rPr lang="it-IT" sz="2400" u="sng" dirty="0"/>
              <a:t>discanto</a:t>
            </a:r>
            <a:r>
              <a:rPr lang="it-IT" sz="2400" dirty="0"/>
              <a:t>). </a:t>
            </a:r>
          </a:p>
          <a:p>
            <a:pPr marL="0" indent="0">
              <a:buNone/>
            </a:pPr>
            <a:r>
              <a:rPr lang="it-IT" sz="2400" dirty="0"/>
              <a:t>Le note venivano scritte sul pentagramma una contro l’altra (Nota = PUNCTUM; tecnica = PUNCTUM CONTRA PUNCTUM, dal quale deriva il termine </a:t>
            </a:r>
            <a:r>
              <a:rPr lang="it-IT" sz="2400" dirty="0">
                <a:solidFill>
                  <a:srgbClr val="FF0000"/>
                </a:solidFill>
              </a:rPr>
              <a:t>CONTRAPPUNTO</a:t>
            </a:r>
            <a:r>
              <a:rPr lang="it-IT" sz="2400" dirty="0"/>
              <a:t>)</a:t>
            </a:r>
          </a:p>
          <a:p>
            <a:pPr marL="0" indent="0" algn="ctr">
              <a:buNone/>
            </a:pPr>
            <a:r>
              <a:rPr lang="it-IT" sz="3200" dirty="0">
                <a:solidFill>
                  <a:srgbClr val="FF0000"/>
                </a:solidFill>
              </a:rPr>
              <a:t>SEC. XII</a:t>
            </a:r>
          </a:p>
          <a:p>
            <a:pPr marL="0" indent="0">
              <a:buNone/>
            </a:pPr>
            <a:r>
              <a:rPr lang="it-IT" sz="2600" dirty="0"/>
              <a:t>Da 2 voci si passa a </a:t>
            </a:r>
            <a:r>
              <a:rPr lang="it-IT" sz="2600" u="sng" dirty="0"/>
              <a:t>3 o 4 voci</a:t>
            </a:r>
            <a:r>
              <a:rPr lang="it-IT" sz="2600" dirty="0"/>
              <a:t>, la tecnica del contrappunto viene perfezionata e complicata. </a:t>
            </a:r>
          </a:p>
          <a:p>
            <a:pPr marL="0" indent="0">
              <a:buNone/>
            </a:pPr>
            <a:r>
              <a:rPr lang="it-IT" sz="2600" dirty="0"/>
              <a:t>Nelle Cattedrali nascono </a:t>
            </a:r>
            <a:r>
              <a:rPr lang="it-IT" sz="2600" dirty="0">
                <a:solidFill>
                  <a:srgbClr val="FF0000"/>
                </a:solidFill>
              </a:rPr>
              <a:t>SCUOLE MUSICALI </a:t>
            </a:r>
            <a:r>
              <a:rPr lang="it-IT" sz="2600" dirty="0"/>
              <a:t>che rinnovano lo stile polifonico. </a:t>
            </a:r>
          </a:p>
          <a:p>
            <a:pPr marL="0" indent="0">
              <a:buNone/>
            </a:pPr>
            <a:r>
              <a:rPr lang="it-IT" sz="2600" dirty="0"/>
              <a:t>- Le scuole più importanti sono in Francia, come la </a:t>
            </a:r>
            <a:r>
              <a:rPr lang="it-IT" sz="2600" u="sng" dirty="0"/>
              <a:t>SCUOLA DI NOTRE-DAME</a:t>
            </a:r>
            <a:r>
              <a:rPr lang="it-IT" sz="2600" dirty="0"/>
              <a:t> a Parigi (con i maestri Leonino e </a:t>
            </a:r>
            <a:r>
              <a:rPr lang="it-IT" sz="2600" dirty="0" err="1"/>
              <a:t>Perotino</a:t>
            </a:r>
            <a:r>
              <a:rPr lang="it-IT" sz="2600" dirty="0"/>
              <a:t>) dove si inventa il </a:t>
            </a:r>
            <a:r>
              <a:rPr lang="it-IT" sz="2600" b="1" dirty="0">
                <a:solidFill>
                  <a:srgbClr val="0070C0"/>
                </a:solidFill>
              </a:rPr>
              <a:t>MOTTETTO</a:t>
            </a:r>
            <a:r>
              <a:rPr lang="it-IT" sz="2600" dirty="0"/>
              <a:t>.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706CFC1-2217-45DD-82CA-8A408051F26C}"/>
              </a:ext>
            </a:extLst>
          </p:cNvPr>
          <p:cNvCxnSpPr>
            <a:cxnSpLocks/>
          </p:cNvCxnSpPr>
          <p:nvPr/>
        </p:nvCxnSpPr>
        <p:spPr>
          <a:xfrm flipH="1">
            <a:off x="6450841" y="5587052"/>
            <a:ext cx="1226025" cy="29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ttangolo con angoli diagonali arrotondati 10">
            <a:extLst>
              <a:ext uri="{FF2B5EF4-FFF2-40B4-BE49-F238E27FC236}">
                <a16:creationId xmlns:a16="http://schemas.microsoft.com/office/drawing/2014/main" id="{21D24117-2466-431F-BA10-8A1F21EF4994}"/>
              </a:ext>
            </a:extLst>
          </p:cNvPr>
          <p:cNvSpPr/>
          <p:nvPr/>
        </p:nvSpPr>
        <p:spPr>
          <a:xfrm>
            <a:off x="145008" y="5985111"/>
            <a:ext cx="11907672" cy="77337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</a:rPr>
              <a:t>Composizione polifonica vocale o vocale e strumentale, a 2 o 3 voci, </a:t>
            </a:r>
            <a:r>
              <a:rPr lang="it-IT" sz="2800" dirty="0" err="1">
                <a:solidFill>
                  <a:schemeClr val="tx1"/>
                </a:solidFill>
              </a:rPr>
              <a:t>politestuale</a:t>
            </a:r>
            <a:r>
              <a:rPr lang="it-IT" sz="2800" dirty="0">
                <a:solidFill>
                  <a:schemeClr val="tx1"/>
                </a:solidFill>
              </a:rPr>
              <a:t>, di argomento sacro.</a:t>
            </a:r>
          </a:p>
        </p:txBody>
      </p:sp>
    </p:spTree>
    <p:extLst>
      <p:ext uri="{BB962C8B-B14F-4D97-AF65-F5344CB8AC3E}">
        <p14:creationId xmlns:p14="http://schemas.microsoft.com/office/powerpoint/2010/main" val="293148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B51BF343-AB67-45C1-9D12-AE7EBB968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256" r="-812" b="29497"/>
          <a:stretch/>
        </p:blipFill>
        <p:spPr>
          <a:xfrm>
            <a:off x="0" y="851331"/>
            <a:ext cx="7895136" cy="26016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8623DE-90E0-4C02-A678-10572573956F}"/>
              </a:ext>
            </a:extLst>
          </p:cNvPr>
          <p:cNvSpPr txBox="1"/>
          <p:nvPr/>
        </p:nvSpPr>
        <p:spPr>
          <a:xfrm>
            <a:off x="7454427" y="1730292"/>
            <a:ext cx="372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ORGANUM MELISMATICO</a:t>
            </a: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33772BF5-3FF3-4507-B1BA-450C2DFC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532"/>
            <a:ext cx="4788803" cy="2793468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281C964E-4455-46F2-ABC0-7D1502BFC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73" y="3452935"/>
            <a:ext cx="7563527" cy="340506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4FDE3E-2C32-4FEC-8FC7-7401DE18F9EF}"/>
              </a:ext>
            </a:extLst>
          </p:cNvPr>
          <p:cNvSpPr txBox="1"/>
          <p:nvPr/>
        </p:nvSpPr>
        <p:spPr>
          <a:xfrm>
            <a:off x="1125087" y="110425"/>
            <a:ext cx="994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3600" b="1" dirty="0">
                <a:solidFill>
                  <a:srgbClr val="FF0000"/>
                </a:solidFill>
              </a:rPr>
              <a:t>ESEMPI DI POLIFONIA</a:t>
            </a:r>
          </a:p>
        </p:txBody>
      </p:sp>
    </p:spTree>
    <p:extLst>
      <p:ext uri="{BB962C8B-B14F-4D97-AF65-F5344CB8AC3E}">
        <p14:creationId xmlns:p14="http://schemas.microsoft.com/office/powerpoint/2010/main" val="183302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66A87D2D-067C-4905-81A2-7545E380E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0" y="278957"/>
            <a:ext cx="9000156" cy="63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7A414-F4E8-4108-A16F-1AE20456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78" y="148088"/>
            <a:ext cx="8359824" cy="6709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FF0000"/>
                </a:solidFill>
              </a:rPr>
              <a:t>1320 – 1380</a:t>
            </a:r>
          </a:p>
          <a:p>
            <a:pPr marL="0" indent="0">
              <a:buNone/>
            </a:pPr>
            <a:r>
              <a:rPr lang="it-IT" sz="2600" u="sng" dirty="0"/>
              <a:t>PHILIPPE DE VITRY </a:t>
            </a:r>
            <a:r>
              <a:rPr lang="it-IT" sz="2600" dirty="0"/>
              <a:t>scrive un trattato sulle tendenze della musica del suo periodo.</a:t>
            </a:r>
          </a:p>
          <a:p>
            <a:pPr marL="0" indent="0">
              <a:buNone/>
            </a:pPr>
            <a:r>
              <a:rPr lang="it-IT" sz="2600" dirty="0"/>
              <a:t>Definisce: </a:t>
            </a:r>
          </a:p>
          <a:p>
            <a:pPr marL="0" indent="0">
              <a:buNone/>
            </a:pPr>
            <a:r>
              <a:rPr lang="it-IT" sz="2600" dirty="0"/>
              <a:t>1. </a:t>
            </a:r>
            <a:r>
              <a:rPr lang="it-IT" sz="2600" b="1" dirty="0">
                <a:solidFill>
                  <a:srgbClr val="FF0000"/>
                </a:solidFill>
              </a:rPr>
              <a:t>ARS ANTIQUA</a:t>
            </a:r>
            <a:r>
              <a:rPr lang="it-IT" sz="2600" dirty="0"/>
              <a:t>: musica del passato</a:t>
            </a:r>
          </a:p>
          <a:p>
            <a:pPr marL="0" indent="0">
              <a:buNone/>
            </a:pPr>
            <a:r>
              <a:rPr lang="it-IT" sz="2600" dirty="0"/>
              <a:t>2. </a:t>
            </a:r>
            <a:r>
              <a:rPr lang="it-IT" sz="2600" b="1" dirty="0">
                <a:solidFill>
                  <a:srgbClr val="FF0000"/>
                </a:solidFill>
              </a:rPr>
              <a:t>ARS NOVA</a:t>
            </a:r>
            <a:r>
              <a:rPr lang="it-IT" sz="2600" dirty="0"/>
              <a:t>:</a:t>
            </a:r>
            <a:r>
              <a:rPr lang="it-IT" sz="2600" b="1" dirty="0">
                <a:solidFill>
                  <a:srgbClr val="FF0000"/>
                </a:solidFill>
              </a:rPr>
              <a:t> </a:t>
            </a:r>
            <a:r>
              <a:rPr lang="it-IT" sz="2600" b="1" dirty="0"/>
              <a:t>- </a:t>
            </a:r>
            <a:r>
              <a:rPr lang="it-IT" sz="2600" dirty="0"/>
              <a:t>brani più complessi e dal ritmo definito;</a:t>
            </a:r>
          </a:p>
          <a:p>
            <a:pPr marL="0" indent="0">
              <a:buNone/>
            </a:pPr>
            <a:r>
              <a:rPr lang="it-IT" sz="2600" dirty="0"/>
              <a:t>		  - dato che le melodie devono procedere 		    con lo stesso ritmo, si ha l’esigenza di 			    scrivere la durata delle note. Si passa a un 		    sistema di </a:t>
            </a:r>
            <a:r>
              <a:rPr lang="it-IT" sz="2600" b="1" dirty="0">
                <a:solidFill>
                  <a:srgbClr val="0070C0"/>
                </a:solidFill>
              </a:rPr>
              <a:t>notazione mensurale </a:t>
            </a:r>
            <a:r>
              <a:rPr lang="it-IT" sz="2600" dirty="0"/>
              <a:t>simile a 		    quello odierno;</a:t>
            </a:r>
          </a:p>
          <a:p>
            <a:pPr marL="0" indent="0">
              <a:buNone/>
            </a:pPr>
            <a:r>
              <a:rPr lang="it-IT" sz="2600" dirty="0"/>
              <a:t>		  - la polifonia si estende anche alla musica 		     profana.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/>
              <a:t>Esponente dell’Ars Nova italiana è </a:t>
            </a:r>
            <a:r>
              <a:rPr lang="it-IT" sz="2600" b="1" dirty="0">
                <a:solidFill>
                  <a:srgbClr val="00B050"/>
                </a:solidFill>
              </a:rPr>
              <a:t>FRANCESCO LANDINI</a:t>
            </a:r>
            <a:r>
              <a:rPr lang="it-IT" sz="2600" dirty="0"/>
              <a:t>.</a:t>
            </a:r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F79C71EE-7624-489A-B1F6-A4D3FF64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18" y="1001467"/>
            <a:ext cx="3890182" cy="58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7B1EF-AAE9-4E73-A22D-7E96CB7A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/>
          </a:bodyPr>
          <a:lstStyle/>
          <a:p>
            <a:pPr algn="ctr"/>
            <a:r>
              <a:rPr lang="it-IT" sz="2900" b="1" dirty="0">
                <a:solidFill>
                  <a:srgbClr val="0070C0"/>
                </a:solidFill>
              </a:rPr>
              <a:t>3. MUSICA PROFANA </a:t>
            </a:r>
            <a:r>
              <a:rPr lang="it-IT" sz="2900" dirty="0"/>
              <a:t>(Nei castelli)</a:t>
            </a:r>
            <a:endParaRPr lang="it-IT" sz="29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AFDDFE-A21D-4FBF-9A64-85B340A6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43" y="681036"/>
            <a:ext cx="11771763" cy="598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Verso la fine dell’anno 1000 si vive secondo ideali della cavalleria (lealtà, generosità, protezione verso le donne).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FORMA MUSICALE MOODICA</a:t>
            </a:r>
            <a:r>
              <a:rPr lang="it-IT" dirty="0"/>
              <a:t>: canzone (chanson in Francia, Lied in Germania).</a:t>
            </a:r>
          </a:p>
          <a:p>
            <a:pPr marL="0" indent="0">
              <a:buNone/>
            </a:pPr>
            <a:r>
              <a:rPr lang="it-IT" u="sng" dirty="0"/>
              <a:t>Caratteristiche</a:t>
            </a:r>
            <a:r>
              <a:rPr lang="it-IT" dirty="0"/>
              <a:t>:</a:t>
            </a:r>
            <a:endParaRPr lang="it-IT" u="sng" dirty="0"/>
          </a:p>
          <a:p>
            <a:r>
              <a:rPr lang="it-IT" dirty="0"/>
              <a:t>E’ strofica; la melodia si ripete uguale ad ogni strofa;</a:t>
            </a:r>
          </a:p>
          <a:p>
            <a:r>
              <a:rPr lang="it-IT" b="1" dirty="0"/>
              <a:t>Monodica</a:t>
            </a:r>
            <a:r>
              <a:rPr lang="it-IT" dirty="0"/>
              <a:t>, cioè cantata da un solista;	</a:t>
            </a:r>
          </a:p>
          <a:p>
            <a:r>
              <a:rPr lang="it-IT" dirty="0"/>
              <a:t>Con accompagnamento strumentale (liuto, viella, arpa, lira, viola da gamba o da braccio);</a:t>
            </a:r>
          </a:p>
          <a:p>
            <a:r>
              <a:rPr lang="it-IT" dirty="0"/>
              <a:t>I testi sono i rima.</a:t>
            </a:r>
          </a:p>
          <a:p>
            <a:pPr marL="0" indent="0">
              <a:buNone/>
            </a:pPr>
            <a:r>
              <a:rPr lang="it-IT" u="sng" dirty="0"/>
              <a:t>Temi</a:t>
            </a:r>
            <a:r>
              <a:rPr lang="it-IT" dirty="0"/>
              <a:t>:</a:t>
            </a:r>
          </a:p>
          <a:p>
            <a:r>
              <a:rPr lang="it-IT" dirty="0"/>
              <a:t>Amor cortese, amore verso una donna spesso idealizzata nella sua bellezza e virtù;</a:t>
            </a:r>
          </a:p>
          <a:p>
            <a:r>
              <a:rPr lang="it-IT" dirty="0"/>
              <a:t>Imprese di cavalieri erranti, coraggio ed entusiasmo dei crociati;</a:t>
            </a:r>
          </a:p>
          <a:p>
            <a:r>
              <a:rPr lang="it-IT" dirty="0"/>
              <a:t>Temi morali.</a:t>
            </a:r>
          </a:p>
          <a:p>
            <a:pPr marL="0" indent="0">
              <a:buNone/>
            </a:pPr>
            <a:r>
              <a:rPr lang="it-IT" b="1" dirty="0"/>
              <a:t>N.B. La musica era trasmessa oralmente e diffusa da menestrelli e giullari.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6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AB6D7-0B8E-43FD-8B50-7BA65425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7" y="0"/>
            <a:ext cx="10515600" cy="681037"/>
          </a:xfrm>
        </p:spPr>
        <p:txBody>
          <a:bodyPr>
            <a:normAutofit/>
          </a:bodyPr>
          <a:lstStyle/>
          <a:p>
            <a:r>
              <a:rPr lang="it-IT" sz="2600" b="1" dirty="0">
                <a:solidFill>
                  <a:srgbClr val="00B050"/>
                </a:solidFill>
              </a:rPr>
              <a:t>COMPOSITORI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0C9013-89D0-44EE-A043-078C9E14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7" y="681036"/>
            <a:ext cx="8644151" cy="5986463"/>
          </a:xfrm>
        </p:spPr>
        <p:txBody>
          <a:bodyPr/>
          <a:lstStyle/>
          <a:p>
            <a:r>
              <a:rPr lang="it-IT" dirty="0"/>
              <a:t>I primi sono i </a:t>
            </a:r>
            <a:r>
              <a:rPr lang="it-IT" b="1" dirty="0">
                <a:solidFill>
                  <a:srgbClr val="FF0000"/>
                </a:solidFill>
              </a:rPr>
              <a:t>TROVATORI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in Francia del Sud nel XII secolo. Scrivono in lingua d’Oc. Il più importante Trovatore è Guglielmo IX.</a:t>
            </a:r>
          </a:p>
          <a:p>
            <a:r>
              <a:rPr lang="it-IT" dirty="0"/>
              <a:t>I </a:t>
            </a:r>
            <a:r>
              <a:rPr lang="it-IT" b="1" dirty="0">
                <a:solidFill>
                  <a:srgbClr val="00B0F0"/>
                </a:solidFill>
              </a:rPr>
              <a:t>TROVIERI </a:t>
            </a:r>
            <a:r>
              <a:rPr lang="it-IT" dirty="0"/>
              <a:t>si trovano invece nella Francia del Nord e scrivono in lingua d’</a:t>
            </a:r>
            <a:r>
              <a:rPr lang="it-IT" dirty="0" err="1"/>
              <a:t>Oil</a:t>
            </a:r>
            <a:endParaRPr lang="it-IT" dirty="0"/>
          </a:p>
          <a:p>
            <a:r>
              <a:rPr lang="it-IT" dirty="0"/>
              <a:t>Dalla Francia la pratica di Trovatori e Trovieri si diffonde anche in Italia, Spagna e Germania. In quest’ultima, i compositori prendono il nome di </a:t>
            </a:r>
            <a:r>
              <a:rPr lang="it-IT" b="1" dirty="0">
                <a:solidFill>
                  <a:srgbClr val="7030A0"/>
                </a:solidFill>
              </a:rPr>
              <a:t>MINNESAGER</a:t>
            </a:r>
            <a:r>
              <a:rPr lang="it-IT" dirty="0"/>
              <a:t>, cioè cantori d’amore.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L’attività dei Trovatori termina nel XIII secolo, quando decadono gli ideali della cavalleria.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9F3B1C-9C57-46FB-BB15-83C5EB2B29CA}"/>
              </a:ext>
            </a:extLst>
          </p:cNvPr>
          <p:cNvSpPr txBox="1"/>
          <p:nvPr/>
        </p:nvSpPr>
        <p:spPr>
          <a:xfrm>
            <a:off x="9285879" y="2072924"/>
            <a:ext cx="258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/>
              <a:t>SONO TUTTI NOBILI</a:t>
            </a: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40811E0A-B2DB-4172-9932-05D2039E9393}"/>
              </a:ext>
            </a:extLst>
          </p:cNvPr>
          <p:cNvSpPr/>
          <p:nvPr/>
        </p:nvSpPr>
        <p:spPr>
          <a:xfrm>
            <a:off x="8415141" y="681035"/>
            <a:ext cx="526985" cy="369762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E9C04FB9-923A-458A-9EA6-978DB2532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79" y="4125783"/>
            <a:ext cx="2849824" cy="27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1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B5D28-17C9-4E61-8723-6D21FA95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10" y="122095"/>
            <a:ext cx="10515600" cy="558942"/>
          </a:xfrm>
        </p:spPr>
        <p:txBody>
          <a:bodyPr>
            <a:normAutofit/>
          </a:bodyPr>
          <a:lstStyle/>
          <a:p>
            <a:r>
              <a:rPr lang="it-IT" sz="2600" b="1" dirty="0">
                <a:solidFill>
                  <a:srgbClr val="FF0000"/>
                </a:solidFill>
              </a:rPr>
              <a:t>FORME MUSICALI PROFANE POLIFONICHE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978B5F-FFB8-4773-8F5D-2BF45837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67" y="681037"/>
            <a:ext cx="11788823" cy="5808591"/>
          </a:xfrm>
        </p:spPr>
        <p:txBody>
          <a:bodyPr/>
          <a:lstStyle/>
          <a:p>
            <a:r>
              <a:rPr lang="it-IT" u="sng" dirty="0"/>
              <a:t>Caccia</a:t>
            </a:r>
            <a:r>
              <a:rPr lang="it-IT" dirty="0"/>
              <a:t>: composizione a 2 voci che creano effetto di eco, come se si rincorressero. I testi si ispirano a scene di caccia.</a:t>
            </a:r>
          </a:p>
          <a:p>
            <a:r>
              <a:rPr lang="it-IT" u="sng" dirty="0"/>
              <a:t>Ballata</a:t>
            </a:r>
            <a:r>
              <a:rPr lang="it-IT" dirty="0"/>
              <a:t>: a 2 o 3 linee melodiche; per canto e danza. I testi sono di argomento amoroso.</a:t>
            </a:r>
          </a:p>
          <a:p>
            <a:r>
              <a:rPr lang="it-IT" u="sng" dirty="0"/>
              <a:t>Madrigale</a:t>
            </a:r>
            <a:r>
              <a:rPr lang="it-IT" dirty="0"/>
              <a:t>:  a 2 o 3 </a:t>
            </a:r>
            <a:r>
              <a:rPr lang="it-IT"/>
              <a:t>voci (diventano </a:t>
            </a:r>
            <a:r>
              <a:rPr lang="it-IT" dirty="0"/>
              <a:t>di più nel Rinascimento). I testi sono di argomento amoroso o pastorale. </a:t>
            </a:r>
            <a:endParaRPr lang="it-IT" u="sng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5104B515-6BC8-422A-80F0-8E80797B9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" b="7616"/>
          <a:stretch/>
        </p:blipFill>
        <p:spPr>
          <a:xfrm>
            <a:off x="562973" y="3567065"/>
            <a:ext cx="10653782" cy="318163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D50988-4328-41BE-9A46-2C9265417823}"/>
              </a:ext>
            </a:extLst>
          </p:cNvPr>
          <p:cNvSpPr txBox="1"/>
          <p:nvPr/>
        </p:nvSpPr>
        <p:spPr>
          <a:xfrm>
            <a:off x="1878560" y="3290935"/>
            <a:ext cx="802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solidFill>
                  <a:srgbClr val="00B050"/>
                </a:solidFill>
              </a:rPr>
              <a:t>ESEMPIO DI MADRIGALE</a:t>
            </a:r>
          </a:p>
        </p:txBody>
      </p:sp>
    </p:spTree>
    <p:extLst>
      <p:ext uri="{BB962C8B-B14F-4D97-AF65-F5344CB8AC3E}">
        <p14:creationId xmlns:p14="http://schemas.microsoft.com/office/powerpoint/2010/main" val="35389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613F8462-02BB-43ED-83D7-F850D5F8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3854"/>
          <a:stretch/>
        </p:blipFill>
        <p:spPr>
          <a:xfrm>
            <a:off x="416139" y="0"/>
            <a:ext cx="5154509" cy="6752799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03B8E291-74D5-4284-B9CC-B2182A2F7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11664" r="-1976" b="21322"/>
          <a:stretch/>
        </p:blipFill>
        <p:spPr>
          <a:xfrm>
            <a:off x="5876217" y="436443"/>
            <a:ext cx="6315783" cy="5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8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E8091-C1A7-4DF9-834C-1184D5D3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7" y="137662"/>
            <a:ext cx="11743329" cy="701107"/>
          </a:xfrm>
        </p:spPr>
        <p:txBody>
          <a:bodyPr>
            <a:normAutofit/>
          </a:bodyPr>
          <a:lstStyle/>
          <a:p>
            <a:pPr algn="ctr"/>
            <a:r>
              <a:rPr lang="it-IT" sz="2900" b="1" dirty="0">
                <a:solidFill>
                  <a:srgbClr val="00B050"/>
                </a:solidFill>
              </a:rPr>
              <a:t>4. MUSICA DELLE FESTE </a:t>
            </a:r>
            <a:r>
              <a:rPr lang="it-IT" sz="2900" dirty="0"/>
              <a:t>(nelle piazze delle città)</a:t>
            </a:r>
            <a:endParaRPr lang="it-IT" sz="2900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928A7-887A-4A92-8EC0-961190970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77" y="876918"/>
            <a:ext cx="11766645" cy="563420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L’intrattenimento era opera dei </a:t>
            </a:r>
            <a:r>
              <a:rPr lang="it-IT" b="1" dirty="0">
                <a:solidFill>
                  <a:srgbClr val="FF0000"/>
                </a:solidFill>
              </a:rPr>
              <a:t>GIULLARI </a:t>
            </a:r>
            <a:r>
              <a:rPr lang="it-IT" dirty="0"/>
              <a:t>che cantavano, suonavano, recitavano e mimavano. Erano musicisti, giocolieri e attori, in genere on colti, non in grado di leggere la musica.</a:t>
            </a:r>
          </a:p>
          <a:p>
            <a:pPr marL="514350" indent="-514350">
              <a:buAutoNum type="alphaUcPeriod"/>
            </a:pPr>
            <a:r>
              <a:rPr lang="it-IT" b="1" dirty="0">
                <a:solidFill>
                  <a:srgbClr val="0070C0"/>
                </a:solidFill>
              </a:rPr>
              <a:t>MUSICA STRUMENTALE</a:t>
            </a:r>
          </a:p>
          <a:p>
            <a:pPr marL="0" indent="0">
              <a:buNone/>
            </a:pPr>
            <a:r>
              <a:rPr lang="it-IT" dirty="0"/>
              <a:t>Serviva ad accompagnare le danze; ne seguiva il ritmo e ne riprendeva il nome (Es. il </a:t>
            </a:r>
            <a:r>
              <a:rPr lang="it-IT" u="sng" dirty="0"/>
              <a:t>Saltarello</a:t>
            </a:r>
            <a:r>
              <a:rPr lang="it-IT" dirty="0"/>
              <a:t>). Erano danze vivaci e saltellanti, dal ritmo marcato.</a:t>
            </a:r>
          </a:p>
          <a:p>
            <a:pPr marL="0" indent="0">
              <a:buNone/>
            </a:pPr>
            <a:r>
              <a:rPr lang="it-IT" dirty="0"/>
              <a:t>La musica strumentale non era ritenuta degna di essere tramandata come avveniva con quella vocale.</a:t>
            </a:r>
          </a:p>
          <a:p>
            <a:pPr marL="0" indent="0">
              <a:buNone/>
            </a:pPr>
            <a:r>
              <a:rPr lang="it-IT" dirty="0"/>
              <a:t>La musica strumentale era molto legata anche alla musica vocale (spesso si eseguivano melodie cantate solo con strumenti). Col tempo è diventata sempre più autonoma </a:t>
            </a:r>
          </a:p>
          <a:p>
            <a:pPr marL="0" indent="0">
              <a:buNone/>
            </a:pPr>
            <a:r>
              <a:rPr lang="it-IT" dirty="0"/>
              <a:t>Una forma musicale monodica fu l’</a:t>
            </a:r>
            <a:r>
              <a:rPr lang="it-IT" b="1" dirty="0"/>
              <a:t>ESTAMPIE</a:t>
            </a:r>
            <a:r>
              <a:rPr lang="it-IT" dirty="0"/>
              <a:t>, musica per danza senza testo.</a:t>
            </a:r>
          </a:p>
        </p:txBody>
      </p:sp>
    </p:spTree>
    <p:extLst>
      <p:ext uri="{BB962C8B-B14F-4D97-AF65-F5344CB8AC3E}">
        <p14:creationId xmlns:p14="http://schemas.microsoft.com/office/powerpoint/2010/main" val="331626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3D5F55-5DBD-4BAA-B79F-722AF2F1B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076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800" dirty="0">
                <a:solidFill>
                  <a:srgbClr val="FF0000"/>
                </a:solidFill>
              </a:rPr>
            </a:br>
            <a:br>
              <a:rPr lang="it-IT" sz="4800" dirty="0">
                <a:solidFill>
                  <a:srgbClr val="FF0000"/>
                </a:solidFill>
              </a:rPr>
            </a:br>
            <a:r>
              <a:rPr lang="it-IT" sz="4800" dirty="0">
                <a:solidFill>
                  <a:srgbClr val="FF0000"/>
                </a:solidFill>
              </a:rPr>
              <a:t>EVENTI STORICI</a:t>
            </a:r>
            <a:br>
              <a:rPr lang="it-IT" sz="4800" dirty="0">
                <a:solidFill>
                  <a:srgbClr val="FF0000"/>
                </a:solidFill>
              </a:rPr>
            </a:br>
            <a:br>
              <a:rPr lang="it-IT" sz="4400" dirty="0">
                <a:solidFill>
                  <a:srgbClr val="7030A0"/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8E6730-A6FC-4092-AD0F-C5C5DBA7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881" y="1009362"/>
            <a:ext cx="6511119" cy="2732339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dirty="0"/>
              <a:t>Invasioni barbariche e condizioni di vita difficili (epidemie, carestie, pochi commerci e scambi culturali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dirty="0"/>
              <a:t>Espansione paesi islamici verso Penisola Iberica ed Europa cristiana (711 – 718)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dirty="0"/>
              <a:t>Costituzione del Sacro Romano Impero di Carlo Magno che fa nascere </a:t>
            </a:r>
            <a:r>
              <a:rPr lang="it-IT" sz="2600" dirty="0">
                <a:solidFill>
                  <a:srgbClr val="C00000"/>
                </a:solidFill>
              </a:rPr>
              <a:t>FEUDALESIMO  </a:t>
            </a:r>
            <a:r>
              <a:rPr lang="it-IT" sz="2600" dirty="0"/>
              <a:t>con castelli fortificati, ideale cavalleresco  e amor cortese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dirty="0"/>
              <a:t>In una società così frammentata, l’unico ideale condiviso è la </a:t>
            </a:r>
            <a:r>
              <a:rPr lang="it-IT" sz="2600" dirty="0">
                <a:solidFill>
                  <a:srgbClr val="C00000"/>
                </a:solidFill>
              </a:rPr>
              <a:t>RELIGIONE</a:t>
            </a:r>
            <a:r>
              <a:rPr lang="it-IT" sz="2600" dirty="0"/>
              <a:t>. Si costruiscono molti MONASTERI, dove si copiano manoscritti e opere letterarie, e la Chiesa acquista potere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dirty="0"/>
              <a:t>Nascono le prime </a:t>
            </a:r>
            <a:r>
              <a:rPr lang="it-IT" sz="2600" dirty="0">
                <a:solidFill>
                  <a:srgbClr val="C00000"/>
                </a:solidFill>
              </a:rPr>
              <a:t>UNIVERSITA’ </a:t>
            </a:r>
            <a:r>
              <a:rPr lang="it-IT" sz="2600" dirty="0"/>
              <a:t>e si afferma la poesia in volgare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59DF87-4CA8-4BE2-82D9-0FFE3D309BB0}"/>
              </a:ext>
            </a:extLst>
          </p:cNvPr>
          <p:cNvSpPr txBox="1"/>
          <p:nvPr/>
        </p:nvSpPr>
        <p:spPr>
          <a:xfrm>
            <a:off x="578322" y="867202"/>
            <a:ext cx="526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7030A0"/>
                </a:solidFill>
              </a:rPr>
              <a:t>ALTO MEDIOEVO (476 d.C.- 1.000)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1E4D41-C364-4891-92B7-5E7D6D6ED8B4}"/>
              </a:ext>
            </a:extLst>
          </p:cNvPr>
          <p:cNvSpPr txBox="1"/>
          <p:nvPr/>
        </p:nvSpPr>
        <p:spPr>
          <a:xfrm>
            <a:off x="578321" y="4136977"/>
            <a:ext cx="510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7030A0"/>
                </a:solidFill>
              </a:rPr>
              <a:t>BASSO MEDIOEVO (1.000 - 1.492)</a:t>
            </a:r>
            <a:endParaRPr lang="it-IT" sz="2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F74C99-0EAA-472D-B17C-C19BBE236B7C}"/>
              </a:ext>
            </a:extLst>
          </p:cNvPr>
          <p:cNvSpPr txBox="1"/>
          <p:nvPr/>
        </p:nvSpPr>
        <p:spPr>
          <a:xfrm>
            <a:off x="5680879" y="4151193"/>
            <a:ext cx="66447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Invenzione nuovi attrezzi e aumento produzione agricola; ripresa commerci e rinascita delle città; nuovi scambi culturali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Città diventano liberi </a:t>
            </a:r>
            <a:r>
              <a:rPr lang="it-IT" dirty="0">
                <a:solidFill>
                  <a:srgbClr val="C00000"/>
                </a:solidFill>
              </a:rPr>
              <a:t>COMUNI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Si affermano </a:t>
            </a:r>
            <a:r>
              <a:rPr lang="it-IT" dirty="0">
                <a:solidFill>
                  <a:srgbClr val="C00000"/>
                </a:solidFill>
              </a:rPr>
              <a:t>MONARCHIE NAZIONALI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Rinasce interesse per cultura; l’arte, soprattutto religiosa, subisce un impulso con la costruzione di CATTEDRALI, prima ROMANICHE (XI-XII sec.), poi GOTICHE (XII-XV sec.)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Sviluppo di una produzione culturale profana legata alle CORTI e alla vita nei COMUNI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7DF001-910A-4BDF-83DA-9A7B2B7CF5D1}"/>
              </a:ext>
            </a:extLst>
          </p:cNvPr>
          <p:cNvSpPr txBox="1"/>
          <p:nvPr/>
        </p:nvSpPr>
        <p:spPr>
          <a:xfrm>
            <a:off x="315320" y="2015222"/>
            <a:ext cx="184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2 POTENZE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39F8C5-C0BC-4893-B225-C7C126B87CDF}"/>
              </a:ext>
            </a:extLst>
          </p:cNvPr>
          <p:cNvSpPr txBox="1"/>
          <p:nvPr/>
        </p:nvSpPr>
        <p:spPr>
          <a:xfrm>
            <a:off x="2518864" y="1574859"/>
            <a:ext cx="203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dirty="0">
                <a:solidFill>
                  <a:srgbClr val="00B050"/>
                </a:solidFill>
              </a:rPr>
              <a:t>IMPERO</a:t>
            </a:r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A3CBE3-C2B5-46A1-914C-A0EC1AF2AE78}"/>
              </a:ext>
            </a:extLst>
          </p:cNvPr>
          <p:cNvSpPr txBox="1"/>
          <p:nvPr/>
        </p:nvSpPr>
        <p:spPr>
          <a:xfrm>
            <a:off x="2518864" y="2456633"/>
            <a:ext cx="177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dirty="0">
                <a:solidFill>
                  <a:srgbClr val="00B050"/>
                </a:solidFill>
              </a:rPr>
              <a:t>PAPATO</a:t>
            </a:r>
            <a:endParaRPr lang="it-IT" sz="28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803FCFD-D44B-462A-83DF-AC6A4EC11A4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061948" y="2435313"/>
            <a:ext cx="456916" cy="28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7EC3BCE-4F21-4F89-96EC-7155871019B1}"/>
              </a:ext>
            </a:extLst>
          </p:cNvPr>
          <p:cNvCxnSpPr>
            <a:cxnSpLocks/>
          </p:cNvCxnSpPr>
          <p:nvPr/>
        </p:nvCxnSpPr>
        <p:spPr>
          <a:xfrm flipV="1">
            <a:off x="2090380" y="1836469"/>
            <a:ext cx="456916" cy="299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BA94129-4189-4922-A77A-E852D008A9B6}"/>
              </a:ext>
            </a:extLst>
          </p:cNvPr>
          <p:cNvSpPr txBox="1"/>
          <p:nvPr/>
        </p:nvSpPr>
        <p:spPr>
          <a:xfrm>
            <a:off x="338063" y="5284997"/>
            <a:ext cx="182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dirty="0">
                <a:solidFill>
                  <a:srgbClr val="00B050"/>
                </a:solidFill>
              </a:rPr>
              <a:t>3 POTENZE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E0EB22-005B-43CB-AFFF-C3418412FF14}"/>
              </a:ext>
            </a:extLst>
          </p:cNvPr>
          <p:cNvSpPr txBox="1"/>
          <p:nvPr/>
        </p:nvSpPr>
        <p:spPr>
          <a:xfrm>
            <a:off x="2325520" y="4807006"/>
            <a:ext cx="269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dirty="0">
                <a:solidFill>
                  <a:srgbClr val="00B050"/>
                </a:solidFill>
              </a:rPr>
              <a:t>CHIESA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9E0F00D-27E0-4B25-AEDA-061EF23589BA}"/>
              </a:ext>
            </a:extLst>
          </p:cNvPr>
          <p:cNvSpPr txBox="1"/>
          <p:nvPr/>
        </p:nvSpPr>
        <p:spPr>
          <a:xfrm>
            <a:off x="2318838" y="5414205"/>
            <a:ext cx="204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dirty="0">
                <a:solidFill>
                  <a:srgbClr val="00B050"/>
                </a:solidFill>
              </a:rPr>
              <a:t>COMUNI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298C1FB-EF67-4488-8BF9-507D79509B7B}"/>
              </a:ext>
            </a:extLst>
          </p:cNvPr>
          <p:cNvSpPr txBox="1"/>
          <p:nvPr/>
        </p:nvSpPr>
        <p:spPr>
          <a:xfrm>
            <a:off x="2318838" y="5975333"/>
            <a:ext cx="424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solidFill>
                  <a:srgbClr val="00B050"/>
                </a:solidFill>
              </a:rPr>
              <a:t>MONARCHIE NAZIONALI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B06B87AE-8514-4449-98BC-D3B957A73B2B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961866" y="5675815"/>
            <a:ext cx="356972" cy="530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DF03A49-F15A-455A-967F-5B34D8C2998F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061381" y="5580949"/>
            <a:ext cx="257457" cy="94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1E06500-527A-44E8-AC2A-B70D14EF9D02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54758" y="5068616"/>
            <a:ext cx="370762" cy="291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22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F7BC039-2652-4211-B035-78FF857B7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7612"/>
            <a:ext cx="4636935" cy="3730388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7174EE34-7A23-4DEE-BEDA-A53AFB2E7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96" y="3351086"/>
            <a:ext cx="5268604" cy="3506914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EF2CA252-6432-4824-8287-510A595A7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28" y="127946"/>
            <a:ext cx="4651612" cy="3101075"/>
          </a:xfrm>
          <a:prstGeom prst="rect">
            <a:avLst/>
          </a:pr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E0BDE06A-4F35-4883-8651-732FDACE4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46"/>
            <a:ext cx="4322064" cy="28834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2E27E1-F78F-4B94-B3AD-3073CD9D9068}"/>
              </a:ext>
            </a:extLst>
          </p:cNvPr>
          <p:cNvSpPr txBox="1"/>
          <p:nvPr/>
        </p:nvSpPr>
        <p:spPr>
          <a:xfrm>
            <a:off x="4784758" y="2096560"/>
            <a:ext cx="21244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 dirty="0">
                <a:solidFill>
                  <a:srgbClr val="FF0000"/>
                </a:solidFill>
              </a:rPr>
              <a:t>MEDIOEVO IN PIAZZA.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IERI E 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OGGI</a:t>
            </a:r>
          </a:p>
        </p:txBody>
      </p:sp>
    </p:spTree>
    <p:extLst>
      <p:ext uri="{BB962C8B-B14F-4D97-AF65-F5344CB8AC3E}">
        <p14:creationId xmlns:p14="http://schemas.microsoft.com/office/powerpoint/2010/main" val="193165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B3F35-1B63-445A-BA6E-4037DAB9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" y="151878"/>
            <a:ext cx="10515600" cy="701107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B.  I CANTI GOLIARDICI </a:t>
            </a:r>
            <a:r>
              <a:rPr lang="it-IT" sz="2800" dirty="0"/>
              <a:t>(nelle taverne)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90468B-CA7F-4BCC-8B7A-57E5F8A2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43" y="887340"/>
            <a:ext cx="11686465" cy="56522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Dopo l’anno 1000, con la nascita delle università, ci fu bisogno di professionisti specializzati (notai, medici, avvocati, …). Gli studenti appartenevano al Clero ed erano chiamati </a:t>
            </a:r>
            <a:r>
              <a:rPr lang="it-IT" b="1" dirty="0">
                <a:solidFill>
                  <a:srgbClr val="FF0000"/>
                </a:solidFill>
              </a:rPr>
              <a:t>CLERICI VAGANTES</a:t>
            </a:r>
            <a:r>
              <a:rPr lang="it-IT" dirty="0"/>
              <a:t> perché si spostavano spesso per seguire gli  insegnanti.</a:t>
            </a:r>
          </a:p>
          <a:p>
            <a:pPr marL="0" indent="0">
              <a:buNone/>
            </a:pPr>
            <a:r>
              <a:rPr lang="it-IT" dirty="0"/>
              <a:t>Alcuni vivevano in modo sregolato (bevevano, giocavano d’azzardo e avevano amori passeggeri) e si riunivano nelle taverne. Loro stessi si chiamarono </a:t>
            </a:r>
            <a:r>
              <a:rPr lang="it-IT" b="1" dirty="0">
                <a:solidFill>
                  <a:srgbClr val="FF0000"/>
                </a:solidFill>
              </a:rPr>
              <a:t>GOLIARDI</a:t>
            </a:r>
            <a:r>
              <a:rPr lang="it-IT" dirty="0"/>
              <a:t> i onore del gigante Golia, simbolo di tutti i vizi umani.</a:t>
            </a:r>
          </a:p>
          <a:p>
            <a:pPr marL="0" indent="0">
              <a:buNone/>
            </a:pPr>
            <a:r>
              <a:rPr lang="it-IT" b="1" u="sng" dirty="0">
                <a:solidFill>
                  <a:srgbClr val="00B050"/>
                </a:solidFill>
              </a:rPr>
              <a:t>MUSICALMENTE</a:t>
            </a:r>
            <a:r>
              <a:rPr lang="it-IT" dirty="0"/>
              <a:t>: componevano </a:t>
            </a:r>
            <a:r>
              <a:rPr lang="it-IT" u="sng" dirty="0"/>
              <a:t>canzoni monodiche</a:t>
            </a:r>
            <a:r>
              <a:rPr lang="it-IT" dirty="0"/>
              <a:t> con accompagnamento strumentale, dai </a:t>
            </a:r>
            <a:r>
              <a:rPr lang="it-IT" u="sng" dirty="0"/>
              <a:t>temi provocatori</a:t>
            </a:r>
            <a:r>
              <a:rPr lang="it-IT" dirty="0"/>
              <a:t>, irriverenti (derisione valori sociali, quali la famiglia, il matrimonio, le virtù, …) e che inneggiavano i piaceri della vita (vino, danza) o la primavera e l’amore. Scritti in una lingua mista tra </a:t>
            </a:r>
            <a:r>
              <a:rPr lang="it-IT" u="sng" dirty="0"/>
              <a:t>latino e volgare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b="1" u="sng" dirty="0"/>
              <a:t>CARMINA BURANA</a:t>
            </a:r>
            <a:r>
              <a:rPr lang="it-IT" b="1" dirty="0"/>
              <a:t>: </a:t>
            </a:r>
            <a:r>
              <a:rPr lang="it-IT" dirty="0"/>
              <a:t>E’ la raccolta di canti goliardici più conosciuta risalente al 1230 («Canti di </a:t>
            </a:r>
            <a:r>
              <a:rPr lang="it-IT" dirty="0" err="1"/>
              <a:t>Beuren</a:t>
            </a:r>
            <a:r>
              <a:rPr lang="it-IT" dirty="0"/>
              <a:t>» in Baviera, dove sono stati trovati a metà dell’Ottocento). Sono 315 poesie di cui solo 47 musicate.</a:t>
            </a:r>
          </a:p>
        </p:txBody>
      </p:sp>
    </p:spTree>
    <p:extLst>
      <p:ext uri="{BB962C8B-B14F-4D97-AF65-F5344CB8AC3E}">
        <p14:creationId xmlns:p14="http://schemas.microsoft.com/office/powerpoint/2010/main" val="415341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DB449-9B83-419C-ACF0-362B0AF4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960"/>
            <a:ext cx="10406987" cy="44521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I LUOGHI DELLA MUSICA</a:t>
            </a:r>
          </a:p>
        </p:txBody>
      </p:sp>
      <p:sp>
        <p:nvSpPr>
          <p:cNvPr id="5" name="Scorrimento verticale 4">
            <a:extLst>
              <a:ext uri="{FF2B5EF4-FFF2-40B4-BE49-F238E27FC236}">
                <a16:creationId xmlns:a16="http://schemas.microsoft.com/office/drawing/2014/main" id="{E976480A-9BA4-4DDD-ADD8-D8D056F7C9C1}"/>
              </a:ext>
            </a:extLst>
          </p:cNvPr>
          <p:cNvSpPr/>
          <p:nvPr/>
        </p:nvSpPr>
        <p:spPr>
          <a:xfrm>
            <a:off x="3906888" y="1916658"/>
            <a:ext cx="3713112" cy="432435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b="1" u="sng" dirty="0">
                <a:solidFill>
                  <a:srgbClr val="0070C0"/>
                </a:solidFill>
              </a:rPr>
              <a:t>CASTELLI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Musica per intrattenimento dei nobili in momenti di riposo (da caccia e guerra) e di svago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Eseguita da </a:t>
            </a:r>
            <a:r>
              <a:rPr lang="it-IT" u="sng" dirty="0">
                <a:solidFill>
                  <a:srgbClr val="C00000"/>
                </a:solidFill>
              </a:rPr>
              <a:t>MENESTRELLI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(musicisti al servizio del Signore) e </a:t>
            </a:r>
            <a:r>
              <a:rPr lang="it-IT" u="sng" dirty="0">
                <a:solidFill>
                  <a:srgbClr val="C00000"/>
                </a:solidFill>
              </a:rPr>
              <a:t>GIULLARI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(musicisti girovaghi)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Scritta da </a:t>
            </a:r>
            <a:r>
              <a:rPr lang="it-IT" u="sng" dirty="0">
                <a:solidFill>
                  <a:srgbClr val="C00000"/>
                </a:solidFill>
              </a:rPr>
              <a:t>TROVATORI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e </a:t>
            </a:r>
            <a:r>
              <a:rPr lang="it-IT" u="sng" dirty="0">
                <a:solidFill>
                  <a:srgbClr val="C00000"/>
                </a:solidFill>
              </a:rPr>
              <a:t>TROVIERI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(compositori)</a:t>
            </a:r>
          </a:p>
        </p:txBody>
      </p:sp>
      <p:sp>
        <p:nvSpPr>
          <p:cNvPr id="6" name="Scorrimento verticale 5">
            <a:extLst>
              <a:ext uri="{FF2B5EF4-FFF2-40B4-BE49-F238E27FC236}">
                <a16:creationId xmlns:a16="http://schemas.microsoft.com/office/drawing/2014/main" id="{E41982E7-5B74-4705-BB12-9FA4636769D9}"/>
              </a:ext>
            </a:extLst>
          </p:cNvPr>
          <p:cNvSpPr/>
          <p:nvPr/>
        </p:nvSpPr>
        <p:spPr>
          <a:xfrm>
            <a:off x="384390" y="1916658"/>
            <a:ext cx="3013334" cy="432435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b="1" u="sng" dirty="0">
                <a:solidFill>
                  <a:srgbClr val="0070C0"/>
                </a:solidFill>
              </a:rPr>
              <a:t>CHIESE E MONASTERI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Canti monodici in latino e senza accompagnamento strumentale (</a:t>
            </a:r>
            <a:r>
              <a:rPr lang="it-IT" u="sng" dirty="0">
                <a:solidFill>
                  <a:schemeClr val="tx1"/>
                </a:solidFill>
              </a:rPr>
              <a:t>canto gregoriano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Da sec. XII, con le cattedrali, canti diventano più ricchi. Nasce stile </a:t>
            </a:r>
            <a:r>
              <a:rPr lang="it-IT" u="sng" dirty="0">
                <a:solidFill>
                  <a:schemeClr val="tx1"/>
                </a:solidFill>
              </a:rPr>
              <a:t>polifonico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Intorno all’anno 1.000 nasce la </a:t>
            </a:r>
            <a:r>
              <a:rPr lang="it-IT" u="sng" dirty="0">
                <a:solidFill>
                  <a:schemeClr val="tx1"/>
                </a:solidFill>
              </a:rPr>
              <a:t>scrittura musicale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Scorrimento verticale 6">
            <a:extLst>
              <a:ext uri="{FF2B5EF4-FFF2-40B4-BE49-F238E27FC236}">
                <a16:creationId xmlns:a16="http://schemas.microsoft.com/office/drawing/2014/main" id="{7E7467F0-4488-42A4-8D84-D66DD6764588}"/>
              </a:ext>
            </a:extLst>
          </p:cNvPr>
          <p:cNvSpPr/>
          <p:nvPr/>
        </p:nvSpPr>
        <p:spPr>
          <a:xfrm>
            <a:off x="7994699" y="1916657"/>
            <a:ext cx="3591681" cy="4167969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b="1" u="sng" dirty="0">
                <a:solidFill>
                  <a:srgbClr val="0070C0"/>
                </a:solidFill>
              </a:rPr>
              <a:t>PIAZZE DELLE CITTA’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Musiche per feste. E’ prevalentemente musica di accompagnamento per le danze, suonata dai giullari.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Nelle osterie, i </a:t>
            </a:r>
            <a:r>
              <a:rPr lang="it-IT" u="sng" dirty="0">
                <a:solidFill>
                  <a:srgbClr val="C00000"/>
                </a:solidFill>
              </a:rPr>
              <a:t>GOLIARDI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cantavano canzoni scandalose in una lingua mista tra latino e volgare.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B4AE76D-E682-4054-B145-CD468358243C}"/>
              </a:ext>
            </a:extLst>
          </p:cNvPr>
          <p:cNvCxnSpPr>
            <a:cxnSpLocks/>
          </p:cNvCxnSpPr>
          <p:nvPr/>
        </p:nvCxnSpPr>
        <p:spPr>
          <a:xfrm>
            <a:off x="6744900" y="665612"/>
            <a:ext cx="2737451" cy="1068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28217E13-7E3D-4B52-9476-955917E13D63}"/>
              </a:ext>
            </a:extLst>
          </p:cNvPr>
          <p:cNvCxnSpPr>
            <a:cxnSpLocks/>
          </p:cNvCxnSpPr>
          <p:nvPr/>
        </p:nvCxnSpPr>
        <p:spPr>
          <a:xfrm>
            <a:off x="5532523" y="665611"/>
            <a:ext cx="0" cy="106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81B2290-FC95-4F55-80D7-E6DAD270C57E}"/>
              </a:ext>
            </a:extLst>
          </p:cNvPr>
          <p:cNvCxnSpPr>
            <a:cxnSpLocks/>
          </p:cNvCxnSpPr>
          <p:nvPr/>
        </p:nvCxnSpPr>
        <p:spPr>
          <a:xfrm flipH="1">
            <a:off x="2246194" y="695987"/>
            <a:ext cx="1731776" cy="1038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5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44D6C6-390D-4601-AADC-ED46EDA8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32"/>
            <a:ext cx="10515600" cy="54022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STRUMENTI CARATTERISTICI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C068A3-E54D-438F-939C-4C0F9C5B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872" y="1336343"/>
            <a:ext cx="9704128" cy="552165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b="1" u="sng" dirty="0"/>
              <a:t>VIELLA</a:t>
            </a:r>
            <a:r>
              <a:rPr lang="it-IT" sz="2400" dirty="0"/>
              <a:t>: o </a:t>
            </a:r>
            <a:r>
              <a:rPr lang="it-IT" sz="2400" dirty="0" err="1"/>
              <a:t>fidula</a:t>
            </a:r>
            <a:r>
              <a:rPr lang="it-IT" sz="2400" dirty="0"/>
              <a:t> (antenato del violino). Aveva cassa armonica con fondo piatto e di forma ovale; 5 corde strofinate con arco; si suonava appoggiandolo sul petto.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u="sng" dirty="0"/>
              <a:t>GHIRONDA</a:t>
            </a:r>
            <a:r>
              <a:rPr lang="it-IT" sz="2400" dirty="0"/>
              <a:t>: (caduta i disuso) Aveva corde strofinate da una ruota girata a manovella. Usata nei secoli XI e XII nella musica popolare.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u="sng" dirty="0"/>
              <a:t>RIBECA</a:t>
            </a:r>
            <a:r>
              <a:rPr lang="it-IT" sz="2400" dirty="0"/>
              <a:t>: Strumento ad arco con cassa armonica allungata.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u="sng" dirty="0"/>
              <a:t>SALTERIO</a:t>
            </a:r>
            <a:r>
              <a:rPr lang="it-IT" sz="2400" dirty="0"/>
              <a:t>: (deriva dalla cetra) Forma triangolare o trapezoidale; aveva corde pizzicate con le dita o con un plettro; introdotto nel secolo XI.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u="sng" dirty="0"/>
              <a:t>ARPA</a:t>
            </a:r>
            <a:r>
              <a:rPr lang="it-IT" sz="2400" dirty="0"/>
              <a:t>: Usata per accompagnare il canto o la danza; più piccola dell’arpa moderna.</a:t>
            </a:r>
          </a:p>
          <a:p>
            <a:pPr marL="0" indent="0">
              <a:buNone/>
            </a:pPr>
            <a:r>
              <a:rPr lang="it-IT" sz="2400" b="1" u="sng" dirty="0"/>
              <a:t>FLAUTI</a:t>
            </a:r>
            <a:r>
              <a:rPr lang="it-IT" sz="2400" dirty="0"/>
              <a:t> (dritti o traversi), </a:t>
            </a:r>
            <a:r>
              <a:rPr lang="it-IT" sz="2400" b="1" u="sng" dirty="0"/>
              <a:t>CHALUMEAU</a:t>
            </a:r>
            <a:r>
              <a:rPr lang="it-IT" sz="2400" dirty="0"/>
              <a:t> o piffero o ciaramella.</a:t>
            </a:r>
          </a:p>
          <a:p>
            <a:pPr marL="0" indent="0">
              <a:buNone/>
            </a:pPr>
            <a:r>
              <a:rPr lang="it-IT" sz="2400" b="1" u="sng" dirty="0"/>
              <a:t>TAMBURI</a:t>
            </a:r>
            <a:r>
              <a:rPr lang="it-IT" sz="2400" dirty="0"/>
              <a:t>, </a:t>
            </a:r>
            <a:r>
              <a:rPr lang="it-IT" sz="2400" b="1" u="sng" dirty="0"/>
              <a:t>TAMBURELLI</a:t>
            </a:r>
            <a:r>
              <a:rPr lang="it-IT" sz="2400" dirty="0"/>
              <a:t>, </a:t>
            </a:r>
            <a:r>
              <a:rPr lang="it-IT" sz="2400" b="1" u="sng" dirty="0"/>
              <a:t>CAMPANELLI</a:t>
            </a:r>
            <a:r>
              <a:rPr lang="it-IT" sz="2400" dirty="0"/>
              <a:t>, </a:t>
            </a:r>
            <a:r>
              <a:rPr lang="it-IT" sz="2400" b="1" u="sng" dirty="0"/>
              <a:t>TRIANGOLI</a:t>
            </a:r>
            <a:r>
              <a:rPr lang="it-IT" sz="2400" dirty="0"/>
              <a:t>, </a:t>
            </a:r>
            <a:r>
              <a:rPr lang="it-IT" sz="2400" b="1" u="sng" dirty="0"/>
              <a:t>SONAGLI</a:t>
            </a:r>
            <a:r>
              <a:rPr lang="it-IT" sz="2400" dirty="0"/>
              <a:t>, </a:t>
            </a:r>
            <a:r>
              <a:rPr lang="it-IT" sz="2400" b="1" u="sng" dirty="0"/>
              <a:t>PIATTI</a:t>
            </a:r>
            <a:r>
              <a:rPr lang="it-IT" sz="2400" dirty="0"/>
              <a:t>. </a:t>
            </a:r>
          </a:p>
          <a:p>
            <a:pPr marL="0" indent="0">
              <a:buNone/>
            </a:pPr>
            <a:r>
              <a:rPr lang="it-IT" sz="2400" b="1" u="sng" dirty="0"/>
              <a:t>ORGANO</a:t>
            </a:r>
            <a:r>
              <a:rPr lang="it-IT" sz="2400" dirty="0"/>
              <a:t>: Unico strumento ammesso in Chiesa. Aveva un’estensione ridotta e 1 sola serie di canne.</a:t>
            </a:r>
            <a:endParaRPr lang="it-IT" sz="2400" b="1" u="sng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6826BF-578E-46AB-B276-67037C72C1B1}"/>
              </a:ext>
            </a:extLst>
          </p:cNvPr>
          <p:cNvSpPr txBox="1"/>
          <p:nvPr/>
        </p:nvSpPr>
        <p:spPr>
          <a:xfrm>
            <a:off x="109181" y="653956"/>
            <a:ext cx="1187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/>
              <a:t>Usati spesso per accompagnare il canto. Avevano limiti tecnici e intonazione imprecisa.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844350-F796-4F87-872B-BAF26023B441}"/>
              </a:ext>
            </a:extLst>
          </p:cNvPr>
          <p:cNvSpPr txBox="1"/>
          <p:nvPr/>
        </p:nvSpPr>
        <p:spPr>
          <a:xfrm>
            <a:off x="279778" y="1251047"/>
            <a:ext cx="141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A CORDA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676B9-1B6A-4357-9425-8F5E17D4C838}"/>
              </a:ext>
            </a:extLst>
          </p:cNvPr>
          <p:cNvSpPr txBox="1"/>
          <p:nvPr/>
        </p:nvSpPr>
        <p:spPr>
          <a:xfrm>
            <a:off x="109181" y="5156014"/>
            <a:ext cx="189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A FIATO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C9F078-E2BD-4063-B8BA-DB243FBB7507}"/>
              </a:ext>
            </a:extLst>
          </p:cNvPr>
          <p:cNvSpPr txBox="1"/>
          <p:nvPr/>
        </p:nvSpPr>
        <p:spPr>
          <a:xfrm>
            <a:off x="109180" y="5617679"/>
            <a:ext cx="226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A PERCUSSIONE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0574DF-2537-42BB-AA46-045072C464CF}"/>
              </a:ext>
            </a:extLst>
          </p:cNvPr>
          <p:cNvSpPr txBox="1"/>
          <p:nvPr/>
        </p:nvSpPr>
        <p:spPr>
          <a:xfrm>
            <a:off x="189787" y="6079344"/>
            <a:ext cx="210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>
                <a:solidFill>
                  <a:srgbClr val="FF0000"/>
                </a:solidFill>
              </a:rPr>
              <a:t>A TASTIERA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1187E0B-7604-4A96-9163-93D7266F4201}"/>
              </a:ext>
            </a:extLst>
          </p:cNvPr>
          <p:cNvSpPr/>
          <p:nvPr/>
        </p:nvSpPr>
        <p:spPr>
          <a:xfrm>
            <a:off x="1634317" y="1357301"/>
            <a:ext cx="796689" cy="2918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4FFFFDF-26CE-4BD7-B348-8817CE0DD5BA}"/>
              </a:ext>
            </a:extLst>
          </p:cNvPr>
          <p:cNvSpPr/>
          <p:nvPr/>
        </p:nvSpPr>
        <p:spPr>
          <a:xfrm>
            <a:off x="1496558" y="5240946"/>
            <a:ext cx="796689" cy="29180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49C8C52F-1C16-48BF-8E6B-9AD4BACC145C}"/>
              </a:ext>
            </a:extLst>
          </p:cNvPr>
          <p:cNvSpPr/>
          <p:nvPr/>
        </p:nvSpPr>
        <p:spPr>
          <a:xfrm>
            <a:off x="1854794" y="6182332"/>
            <a:ext cx="590428" cy="3056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B0922A1B-A2CE-4A33-8074-9BCE1E52FE86}"/>
              </a:ext>
            </a:extLst>
          </p:cNvPr>
          <p:cNvSpPr/>
          <p:nvPr/>
        </p:nvSpPr>
        <p:spPr>
          <a:xfrm>
            <a:off x="2260847" y="5648851"/>
            <a:ext cx="238661" cy="3774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505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667D2F0A-DC51-4196-BEBF-EE843DC6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9" y="231158"/>
            <a:ext cx="3519037" cy="1236690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4ECC27B2-AA02-425B-8DFE-E72EEC55C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193345"/>
            <a:ext cx="2238026" cy="2549005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32D9A1DA-9FC9-498F-9F3C-D3DD6DF83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2" y="193345"/>
            <a:ext cx="1773458" cy="1811538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4832E4C7-B377-4E66-BFD9-0F7952670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73" y="336898"/>
            <a:ext cx="2190217" cy="1241123"/>
          </a:xfrm>
          <a:prstGeom prst="rect">
            <a:avLst/>
          </a:pr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9BF1ACB9-44D6-4D31-BB03-B1108106D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9" y="3026679"/>
            <a:ext cx="2520864" cy="3395983"/>
          </a:xfrm>
          <a:prstGeom prst="rect">
            <a:avLst/>
          </a:prstGeom>
        </p:spPr>
      </p:pic>
      <p:pic>
        <p:nvPicPr>
          <p:cNvPr id="12" name="Immagine 12">
            <a:extLst>
              <a:ext uri="{FF2B5EF4-FFF2-40B4-BE49-F238E27FC236}">
                <a16:creationId xmlns:a16="http://schemas.microsoft.com/office/drawing/2014/main" id="{CA08FB7F-BE6A-48F5-A99F-B1EA79ADE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61" y="3311148"/>
            <a:ext cx="4311489" cy="311151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8401E1-0431-48AF-9706-AAE7DB42F513}"/>
              </a:ext>
            </a:extLst>
          </p:cNvPr>
          <p:cNvSpPr txBox="1"/>
          <p:nvPr/>
        </p:nvSpPr>
        <p:spPr>
          <a:xfrm>
            <a:off x="148799" y="155476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/>
              <a:t>VIELLA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F330A5-F78E-4AC2-809A-6A0D9A6FED69}"/>
              </a:ext>
            </a:extLst>
          </p:cNvPr>
          <p:cNvSpPr txBox="1"/>
          <p:nvPr/>
        </p:nvSpPr>
        <p:spPr>
          <a:xfrm>
            <a:off x="9375873" y="157802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/>
              <a:t>GHIRONDA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8FBD7B-30E3-4AB5-A69E-71DC01897DDD}"/>
              </a:ext>
            </a:extLst>
          </p:cNvPr>
          <p:cNvSpPr txBox="1"/>
          <p:nvPr/>
        </p:nvSpPr>
        <p:spPr>
          <a:xfrm>
            <a:off x="6243289" y="203968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/>
              <a:t>RIBECA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416AB2-1EF0-4AD1-9D70-30E230B56058}"/>
              </a:ext>
            </a:extLst>
          </p:cNvPr>
          <p:cNvSpPr txBox="1"/>
          <p:nvPr/>
        </p:nvSpPr>
        <p:spPr>
          <a:xfrm>
            <a:off x="2669663" y="596099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/>
              <a:t>SALTERIO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47EE61-D3D5-44B8-8A14-F91A12A83A66}"/>
              </a:ext>
            </a:extLst>
          </p:cNvPr>
          <p:cNvSpPr txBox="1"/>
          <p:nvPr/>
        </p:nvSpPr>
        <p:spPr>
          <a:xfrm>
            <a:off x="5839161" y="3311148"/>
            <a:ext cx="212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/>
              <a:t>CHALUMEAU</a:t>
            </a:r>
          </a:p>
        </p:txBody>
      </p:sp>
    </p:spTree>
    <p:extLst>
      <p:ext uri="{BB962C8B-B14F-4D97-AF65-F5344CB8AC3E}">
        <p14:creationId xmlns:p14="http://schemas.microsoft.com/office/powerpoint/2010/main" val="149189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9998D-9ED1-4162-9906-819541CC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13"/>
            <a:ext cx="10515600" cy="40256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>
                <a:solidFill>
                  <a:srgbClr val="7030A0"/>
                </a:solidFill>
              </a:rPr>
              <a:t>1. IL CANTO GREGORIANO  </a:t>
            </a:r>
            <a:r>
              <a:rPr lang="it-IT" sz="3200" dirty="0"/>
              <a:t>(CHIESE E MONASTERI)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4CBDDD-A7BB-4648-A7CC-94A2203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26" y="787823"/>
            <a:ext cx="11851374" cy="60502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/>
              <a:t>Dopo Editto di Costantino (313 d.C.) si ha proliferazione di liturgie locali con propri canti.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Papa </a:t>
            </a:r>
            <a:r>
              <a:rPr lang="it-IT" sz="2400" u="sng" dirty="0"/>
              <a:t>Gregorio Magno</a:t>
            </a:r>
            <a:r>
              <a:rPr lang="it-IT" sz="2400" dirty="0"/>
              <a:t>, tra il 590 e il 604, raccoglie e organizza i canti in 1 libro </a:t>
            </a:r>
            <a:r>
              <a:rPr lang="it-IT" sz="2400" b="1" dirty="0">
                <a:solidFill>
                  <a:srgbClr val="FF0000"/>
                </a:solidFill>
              </a:rPr>
              <a:t>ANTIFONARIUM CENTO </a:t>
            </a:r>
            <a:r>
              <a:rPr lang="it-IT" sz="2400" dirty="0"/>
              <a:t>(ha solo testi e non melodie).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Fonda una </a:t>
            </a:r>
            <a:r>
              <a:rPr lang="it-IT" sz="2400" b="1" dirty="0">
                <a:solidFill>
                  <a:srgbClr val="FF0000"/>
                </a:solidFill>
              </a:rPr>
              <a:t>SCHOLA CANTORUM </a:t>
            </a:r>
            <a:r>
              <a:rPr lang="it-IT" sz="2400" dirty="0"/>
              <a:t>romana (insieme dei cantori della cappella Papale) con il compito di imparare e diffondere tutti i canti.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Nel </a:t>
            </a:r>
            <a:r>
              <a:rPr lang="it-IT" sz="2400" u="sng" dirty="0"/>
              <a:t>IX secolo</a:t>
            </a:r>
            <a:r>
              <a:rPr lang="it-IT" sz="2400" dirty="0"/>
              <a:t> si iniziano a scrivere le melodie.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Con accenti</a:t>
            </a:r>
            <a:r>
              <a:rPr lang="it-IT" sz="2400" dirty="0"/>
              <a:t>: accento acuto per innalzamento della melodia; accento grave per abbassamento della melodia; punto per la pausa.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Scrittura neumatica</a:t>
            </a:r>
            <a:r>
              <a:rPr lang="it-IT" sz="2400" dirty="0"/>
              <a:t>: (neuma=segno) ricorda movimenti del direttore di coro.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Scrittura con le lettere</a:t>
            </a:r>
            <a:r>
              <a:rPr lang="it-IT" sz="2400" dirty="0"/>
              <a:t>: (ancora in uso nei paesi anglosassoni) A=La, B=SI, C=DO, ecc.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Guido d’Arezzo</a:t>
            </a:r>
            <a:r>
              <a:rPr lang="it-IT" sz="2400" dirty="0"/>
              <a:t> (992 circa – 1.050) inventa il rigo musicale. Prima 1, poi 2 (rosso per il FA, giallo per il DO), poi 4 (tetragramma).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Guido d’Arezzo </a:t>
            </a:r>
            <a:r>
              <a:rPr lang="it-IT" sz="2400" dirty="0"/>
              <a:t>inventa un sistema per ricordare e facilitare l’intonazione della scala musicale (</a:t>
            </a:r>
            <a:r>
              <a:rPr lang="it-IT" sz="2400" u="sng" dirty="0"/>
              <a:t>Inno di San Giovanni</a:t>
            </a:r>
            <a:r>
              <a:rPr lang="it-IT" sz="2400" dirty="0"/>
              <a:t>) e chironomia.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Scrittura quadrata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BB07F76D-5234-444E-8BC2-6D7A481789D0}"/>
              </a:ext>
            </a:extLst>
          </p:cNvPr>
          <p:cNvSpPr/>
          <p:nvPr/>
        </p:nvSpPr>
        <p:spPr>
          <a:xfrm>
            <a:off x="4747009" y="1108877"/>
            <a:ext cx="1749893" cy="355411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953A239D-FB27-4FD5-B8B2-EA1A8A2178C8}"/>
              </a:ext>
            </a:extLst>
          </p:cNvPr>
          <p:cNvSpPr/>
          <p:nvPr/>
        </p:nvSpPr>
        <p:spPr>
          <a:xfrm>
            <a:off x="4739263" y="1986315"/>
            <a:ext cx="1749893" cy="355411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28CD8BE-98A6-4A4A-AC30-1DCBCB10B247}"/>
              </a:ext>
            </a:extLst>
          </p:cNvPr>
          <p:cNvSpPr/>
          <p:nvPr/>
        </p:nvSpPr>
        <p:spPr>
          <a:xfrm>
            <a:off x="4739262" y="2983738"/>
            <a:ext cx="1749893" cy="355411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62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B70F424-6BAB-4D4C-88BD-F9734B416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4" y="2939916"/>
            <a:ext cx="3086243" cy="3810452"/>
          </a:xfrm>
          <a:prstGeom prst="rect">
            <a:avLst/>
          </a:prstGeom>
        </p:spPr>
      </p:pic>
      <p:pic>
        <p:nvPicPr>
          <p:cNvPr id="6" name="Immagine 8">
            <a:extLst>
              <a:ext uri="{FF2B5EF4-FFF2-40B4-BE49-F238E27FC236}">
                <a16:creationId xmlns:a16="http://schemas.microsoft.com/office/drawing/2014/main" id="{54C40EC1-9693-40D2-9464-B0A90B842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0"/>
          <a:stretch/>
        </p:blipFill>
        <p:spPr>
          <a:xfrm>
            <a:off x="6096000" y="3096551"/>
            <a:ext cx="5630671" cy="3653817"/>
          </a:xfrm>
          <a:prstGeom prst="rect">
            <a:avLst/>
          </a:prstGeom>
        </p:spPr>
      </p:pic>
      <p:pic>
        <p:nvPicPr>
          <p:cNvPr id="7" name="Immagine 9">
            <a:extLst>
              <a:ext uri="{FF2B5EF4-FFF2-40B4-BE49-F238E27FC236}">
                <a16:creationId xmlns:a16="http://schemas.microsoft.com/office/drawing/2014/main" id="{7F27BDA9-F5CB-460C-9436-C32ADCD75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8619" cy="2863897"/>
          </a:xfrm>
          <a:prstGeom prst="rect">
            <a:avLst/>
          </a:prstGeom>
        </p:spPr>
      </p:pic>
      <p:pic>
        <p:nvPicPr>
          <p:cNvPr id="8" name="Immagine 10">
            <a:extLst>
              <a:ext uri="{FF2B5EF4-FFF2-40B4-BE49-F238E27FC236}">
                <a16:creationId xmlns:a16="http://schemas.microsoft.com/office/drawing/2014/main" id="{0F3F302E-8A62-4979-9F7A-182FACD42D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475" b="47066"/>
          <a:stretch/>
        </p:blipFill>
        <p:spPr>
          <a:xfrm>
            <a:off x="7202775" y="0"/>
            <a:ext cx="3417120" cy="29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9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E258D32-BF1A-425F-A5E3-24BFC2E4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771194" cy="5326690"/>
          </a:xfrm>
          <a:prstGeom prst="rect">
            <a:avLst/>
          </a:prstGeom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15AC2855-DB0F-481C-BAC2-759A17D7C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4" y="5326691"/>
            <a:ext cx="5794185" cy="14478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7AD807-6B04-4742-8531-024E35DCC5D7}"/>
              </a:ext>
            </a:extLst>
          </p:cNvPr>
          <p:cNvSpPr txBox="1"/>
          <p:nvPr/>
        </p:nvSpPr>
        <p:spPr>
          <a:xfrm>
            <a:off x="6881457" y="5720615"/>
            <a:ext cx="500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solidFill>
                  <a:srgbClr val="FF0000"/>
                </a:solidFill>
              </a:rPr>
              <a:t>EVOLUZIONE DELLA SCRITTURA E DELLE CHIAVI MUSICALI</a:t>
            </a:r>
          </a:p>
        </p:txBody>
      </p:sp>
    </p:spTree>
    <p:extLst>
      <p:ext uri="{BB962C8B-B14F-4D97-AF65-F5344CB8AC3E}">
        <p14:creationId xmlns:p14="http://schemas.microsoft.com/office/powerpoint/2010/main" val="383127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>
            <a:extLst>
              <a:ext uri="{FF2B5EF4-FFF2-40B4-BE49-F238E27FC236}">
                <a16:creationId xmlns:a16="http://schemas.microsoft.com/office/drawing/2014/main" id="{7F7C79EE-B25E-406E-A507-ADB8B1635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1" y="835782"/>
            <a:ext cx="4499162" cy="2593218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8740C708-3D38-479D-8BC0-E935E51BA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5782"/>
            <a:ext cx="5061993" cy="2630827"/>
          </a:xfrm>
          <a:prstGeom prst="rect">
            <a:avLst/>
          </a:pr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25DF7011-C6FF-4F66-841F-126158F83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7" y="4155067"/>
            <a:ext cx="5314950" cy="1933575"/>
          </a:xfrm>
          <a:prstGeom prst="rect">
            <a:avLst/>
          </a:prstGeom>
        </p:spPr>
      </p:pic>
      <p:pic>
        <p:nvPicPr>
          <p:cNvPr id="12" name="Immagine 12">
            <a:extLst>
              <a:ext uri="{FF2B5EF4-FFF2-40B4-BE49-F238E27FC236}">
                <a16:creationId xmlns:a16="http://schemas.microsoft.com/office/drawing/2014/main" id="{02E7FC9A-5FE5-4265-A3C9-14A1FE1E2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1" y="3429000"/>
            <a:ext cx="5197782" cy="338571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8DF668-D7E3-4FB9-8013-BF7E35E139EF}"/>
              </a:ext>
            </a:extLst>
          </p:cNvPr>
          <p:cNvSpPr txBox="1"/>
          <p:nvPr/>
        </p:nvSpPr>
        <p:spPr>
          <a:xfrm>
            <a:off x="2658754" y="73836"/>
            <a:ext cx="6874491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LA NASCITA DEI NOMI DELLE NOTE</a:t>
            </a:r>
          </a:p>
        </p:txBody>
      </p:sp>
    </p:spTree>
    <p:extLst>
      <p:ext uri="{BB962C8B-B14F-4D97-AF65-F5344CB8AC3E}">
        <p14:creationId xmlns:p14="http://schemas.microsoft.com/office/powerpoint/2010/main" val="2349541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IL MEDIOEVO (476 d.C. – 1492)</vt:lpstr>
      <vt:lpstr>  EVENTI STORICI  </vt:lpstr>
      <vt:lpstr>I LUOGHI DELLA MUSICA</vt:lpstr>
      <vt:lpstr>STRUMENTI CARATTERISTICI</vt:lpstr>
      <vt:lpstr>Presentazione standard di PowerPoint</vt:lpstr>
      <vt:lpstr>1. IL CANTO GREGORIANO  (CHIESE E MONASTERI)</vt:lpstr>
      <vt:lpstr>Presentazione standard di PowerPoint</vt:lpstr>
      <vt:lpstr>Presentazione standard di PowerPoint</vt:lpstr>
      <vt:lpstr>Presentazione standard di PowerPoint</vt:lpstr>
      <vt:lpstr>CARATTERISTICHE DEL CANTO GREGORIANO</vt:lpstr>
      <vt:lpstr>2. POLIFONIA (Chiese e monasteri)</vt:lpstr>
      <vt:lpstr>Presentazione standard di PowerPoint</vt:lpstr>
      <vt:lpstr>Presentazione standard di PowerPoint</vt:lpstr>
      <vt:lpstr>Presentazione standard di PowerPoint</vt:lpstr>
      <vt:lpstr>3. MUSICA PROFANA (Nei castelli)</vt:lpstr>
      <vt:lpstr>COMPOSITORI</vt:lpstr>
      <vt:lpstr>FORME MUSICALI PROFANE POLIFONICHE</vt:lpstr>
      <vt:lpstr>Presentazione standard di PowerPoint</vt:lpstr>
      <vt:lpstr>4. MUSICA DELLE FESTE (nelle piazze delle città)</vt:lpstr>
      <vt:lpstr>Presentazione standard di PowerPoint</vt:lpstr>
      <vt:lpstr>B.  I CANTI GOLIARDICI (nelle taverne)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MEDIOEVO (476 d.C. – 1492)</dc:title>
  <cp:revision>12</cp:revision>
  <dcterms:modified xsi:type="dcterms:W3CDTF">2018-03-13T10:34:24Z</dcterms:modified>
</cp:coreProperties>
</file>