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7.jpeg" ContentType="image/jpeg"/>
  <Override PartName="/ppt/media/image1.png" ContentType="image/png"/>
  <Override PartName="/ppt/media/image2.png" ContentType="image/png"/>
  <Override PartName="/ppt/media/image9.jpeg" ContentType="image/jpeg"/>
  <Override PartName="/ppt/media/image3.png" ContentType="image/png"/>
  <Override PartName="/ppt/media/image6.jpeg" ContentType="image/jpeg"/>
  <Override PartName="/ppt/media/image4.png" ContentType="image/png"/>
  <Override PartName="/ppt/media/image5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5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" descr=""/>
          <p:cNvPicPr/>
          <p:nvPr/>
        </p:nvPicPr>
        <p:blipFill>
          <a:blip r:embed="rId2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1" name="" descr=""/>
          <p:cNvPicPr/>
          <p:nvPr/>
        </p:nvPicPr>
        <p:blipFill>
          <a:blip r:embed="rId3"/>
          <a:stretch/>
        </p:blipFill>
        <p:spPr>
          <a:xfrm>
            <a:off x="360288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della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Sesto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Settimo livello struttura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it-IT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 titolo</a:t>
            </a:r>
            <a:endParaRPr b="0" lang="it-IT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Fai clic per modificare il formato del testo della struttura</a:t>
            </a:r>
            <a:endParaRPr b="0" lang="it-IT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Secondo livello struttura</a:t>
            </a:r>
            <a:endParaRPr b="0" lang="it-IT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Terzo livello struttura</a:t>
            </a:r>
            <a:endParaRPr b="0" lang="it-IT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Quarto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1523880" y="93600"/>
            <a:ext cx="8355240" cy="1548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/>
          <a:p>
            <a:r>
              <a:rPr b="1" lang="it-IT" sz="60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RINASCIMENTO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it-IT" sz="6000" spc="-1" strike="noStrike">
                <a:solidFill>
                  <a:srgbClr val="edfc01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(1492 – 1563)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CustomShape 2"/>
          <p:cNvSpPr/>
          <p:nvPr/>
        </p:nvSpPr>
        <p:spPr>
          <a:xfrm>
            <a:off x="813240" y="2581560"/>
            <a:ext cx="4005000" cy="111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it-IT" sz="4000" spc="-1" strike="noStrike">
                <a:solidFill>
                  <a:srgbClr val="f6fc02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SCOPERTA DELL’AMERICA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4" name="CustomShape 3"/>
          <p:cNvSpPr/>
          <p:nvPr/>
        </p:nvSpPr>
        <p:spPr>
          <a:xfrm>
            <a:off x="6688080" y="2535840"/>
            <a:ext cx="5874840" cy="1918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4000" spc="-1" strike="noStrike">
                <a:solidFill>
                  <a:srgbClr val="f6fc02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FINE CONTRORIFORMA CATTOLICA CON CONCILIO DI TRENTO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CustomShape 4"/>
          <p:cNvSpPr/>
          <p:nvPr/>
        </p:nvSpPr>
        <p:spPr>
          <a:xfrm>
            <a:off x="6334560" y="1424160"/>
            <a:ext cx="740880" cy="1110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4f81bd"/>
            </a:solidFill>
            <a:round/>
            <a:tailEnd len="med" type="triangle" w="med"/>
          </a:ln>
          <a:effectLst>
            <a:outerShdw dir="5400000" dist="2304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76" name="CustomShape 5"/>
          <p:cNvSpPr/>
          <p:nvPr/>
        </p:nvSpPr>
        <p:spPr>
          <a:xfrm flipH="1">
            <a:off x="3325320" y="1424160"/>
            <a:ext cx="923040" cy="1110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4f81bd"/>
            </a:solidFill>
            <a:round/>
            <a:tailEnd len="med" type="triangle" w="med"/>
          </a:ln>
          <a:effectLst>
            <a:outerShdw dir="5400000" dist="23040">
              <a:srgbClr val="000000">
                <a:alpha val="3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77" name="CustomShape 6"/>
          <p:cNvSpPr/>
          <p:nvPr/>
        </p:nvSpPr>
        <p:spPr>
          <a:xfrm>
            <a:off x="187200" y="4643280"/>
            <a:ext cx="11767680" cy="1937880"/>
          </a:xfrm>
          <a:prstGeom prst="snip2DiagRect">
            <a:avLst>
              <a:gd name="adj1" fmla="val 0"/>
              <a:gd name="adj2" fmla="val 16667"/>
            </a:avLst>
          </a:prstGeom>
          <a:gradFill>
            <a:gsLst>
              <a:gs pos="0">
                <a:srgbClr val="ffc1be"/>
              </a:gs>
              <a:gs pos="100000">
                <a:srgbClr val="ffe5e5"/>
              </a:gs>
            </a:gsLst>
            <a:lin ang="16200000"/>
          </a:gradFill>
          <a:ln w="9360">
            <a:solidFill>
              <a:srgbClr val="be4b48"/>
            </a:solidFill>
            <a:round/>
          </a:ln>
          <a:effectLst>
            <a:outerShdw dir="5400000" dist="2016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CROLLO DELLE 2 POTENZE (IMPERO E PAPATO).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28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NASCITA DI MONARCHIE NAZIONALI       ITALIA DIVISA IN STATI E PRINCIPATI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CustomShape 7"/>
          <p:cNvSpPr/>
          <p:nvPr/>
        </p:nvSpPr>
        <p:spPr>
          <a:xfrm>
            <a:off x="5616000" y="5326560"/>
            <a:ext cx="910080" cy="78552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ded0"/>
              </a:gs>
              <a:gs pos="100000">
                <a:srgbClr val="fff1ec"/>
              </a:gs>
            </a:gsLst>
            <a:lin ang="16200000"/>
          </a:gradFill>
          <a:ln w="9360">
            <a:solidFill>
              <a:srgbClr val="f59240"/>
            </a:solidFill>
            <a:round/>
          </a:ln>
          <a:effectLst>
            <a:outerShdw dir="5400000" dist="20160">
              <a:srgbClr val="000000">
                <a:alpha val="38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127440" y="150480"/>
            <a:ext cx="7704720" cy="52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90000"/>
              </a:lnSpc>
            </a:pPr>
            <a:r>
              <a:rPr b="0" lang="it-IT" sz="44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1. EVENTI STORICI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2"/>
          <p:cNvSpPr/>
          <p:nvPr/>
        </p:nvSpPr>
        <p:spPr>
          <a:xfrm>
            <a:off x="3980160" y="150480"/>
            <a:ext cx="8083080" cy="6555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Scoperta nuove terre (nuove opportunità economiche e commerciali);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Economia florida nelle città, governate da classe dirigente formata da commercianti, banchieri e imprenditori;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Sviluppo </a:t>
            </a: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Umanesimo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che mette l’uomo al centro dell’universo;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La cultura si sviluppa alla corte dei Signori che offrono protezione ad artisti e letterati (studiano testi greci e romani portati da chi fugge dall’Impero bizantino caduto in mano turca;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Sviluppo della scienza;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28600" indent="-2275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Nascita della stampa (1455 1° Bibbia di Gutemberg) che aiuta la diffusione del sapere; 1501 1° stampa musicale di Ottavino Petrucci.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3"/>
          <p:cNvSpPr/>
          <p:nvPr/>
        </p:nvSpPr>
        <p:spPr>
          <a:xfrm>
            <a:off x="127440" y="681120"/>
            <a:ext cx="3852000" cy="6025320"/>
          </a:xfrm>
          <a:prstGeom prst="verticalScroll">
            <a:avLst>
              <a:gd name="adj" fmla="val 12500"/>
            </a:avLst>
          </a:prstGeom>
          <a:solidFill>
            <a:srgbClr val="ffffff"/>
          </a:solidFill>
          <a:ln w="25560">
            <a:solidFill>
              <a:srgbClr val="4f81b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Comuni diventano Signorie e poi Stati regionali (più vasti)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Inghilterra, Spagna e Francia diventano monarchie nazionali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1517: Crisi del Papato a causa di Martin Lutero (riforma e Controriforma)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1453: conquista di Costantinopoli ad opera dei Turchi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838080" y="365040"/>
            <a:ext cx="10514520" cy="671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MUSICA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838080" y="1151640"/>
            <a:ext cx="10514520" cy="5024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Ruolo di 1° piano nella vita quotidiana, nelle cerimonie religiose e nelle feste di corte.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Centro musicale del Quattrocento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FIANDRE 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(Belgio, Paesi Bassi, 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Francia del Nord)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Centro musicale del Cinquecento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	</a:t>
            </a:r>
            <a:r>
              <a:rPr b="0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ITALIA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5838480" y="2806560"/>
            <a:ext cx="4726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4"/>
          <p:cNvSpPr/>
          <p:nvPr/>
        </p:nvSpPr>
        <p:spPr>
          <a:xfrm>
            <a:off x="5904000" y="4032000"/>
            <a:ext cx="3596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9360">
            <a:solidFill>
              <a:srgbClr val="4a7ebb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81840" y="65160"/>
            <a:ext cx="10514520" cy="614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2. I LUOGHI DELLA MUSICA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2"/>
          <p:cNvSpPr/>
          <p:nvPr/>
        </p:nvSpPr>
        <p:spPr>
          <a:xfrm>
            <a:off x="265680" y="681120"/>
            <a:ext cx="3315960" cy="595692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/>
          </a:solidFill>
          <a:ln w="25560">
            <a:solidFill>
              <a:srgbClr val="4bacc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2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CHIESA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Canti complessi e raffinati </a:t>
            </a:r>
            <a:r>
              <a:rPr b="0" lang="it-IT" sz="21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POLIFONICI</a:t>
            </a:r>
            <a:r>
              <a:rPr b="0" lang="it-I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In Basiliche e chiese importanti si formano istituzioni stabili di musicisti (CAPPELLE MUSICALI). Il maestro di cappella insegna musica ai coristi e li dirige;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 musicisti sono stipendiati e hanno la doppia funzione di cantori e compositori di musica sacra.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3"/>
          <p:cNvSpPr/>
          <p:nvPr/>
        </p:nvSpPr>
        <p:spPr>
          <a:xfrm>
            <a:off x="4017600" y="681120"/>
            <a:ext cx="3899880" cy="595692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/>
          </a:solidFill>
          <a:ln w="25560">
            <a:solidFill>
              <a:srgbClr val="8064a2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2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CORTI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Sono centri di cultura. Accolgono artisti, scienziati, studiosi, letterati. I Signori sono </a:t>
            </a:r>
            <a:r>
              <a:rPr b="0" lang="it-IT" sz="21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MECENATI </a:t>
            </a:r>
            <a:r>
              <a:rPr b="0" lang="it-I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cioè protettori dell’arte;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Nasce figura di ARTISTA DI CORTE (viene pagato e ha prestigio sociale);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Musica è importante per educazione e nobili si dilettano in questa arte;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1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Nascono cappelle musicali pubbliche (nei Comuni) e private. All’inizio sono per cantori, poi anche strumentisti.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CustomShape 4"/>
          <p:cNvSpPr/>
          <p:nvPr/>
        </p:nvSpPr>
        <p:spPr>
          <a:xfrm>
            <a:off x="8174520" y="681120"/>
            <a:ext cx="3899880" cy="595692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ffff"/>
          </a:solidFill>
          <a:ln w="25560">
            <a:solidFill>
              <a:srgbClr val="f7964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2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CITTA’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Banditori che leggono le ordinanze comunali, sono preceduti da bande di PIFFERAI (oboi popolari);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Durante le fiere e i mercati, si esibiscono GIULLARI e CANTASTORIE AMBULANTI (sono dilettanti).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838080" y="0"/>
            <a:ext cx="10514520" cy="68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it-IT" sz="44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3. STRUMENTI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226800" y="681120"/>
            <a:ext cx="11728080" cy="595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La musica strumentale non è ammessa in Chiesa (tranne a Venezia) ma si sviluppa nelle Corti.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CORDE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LIUTO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può eseguire canti polifonici. Ha cassa armonica ovale e manico con numero di corde variabile. Ne esistono diversi modelli con dimensioni, intonazioni e nomi diversi (liuto soprano, mandola, arciliuto e chitarrone). Ha un timbro delicato adatto a piccoli ambienti. Viene usato sia per accompagnamento della voce o di altri strumenti, sia come solista.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CHITARRA RINASCIMENTALE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a 4 corde. Viene suonata prevalentemente ad accordi.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VIOLA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(da braccio e da gamba). Dalla seconda metà del ‘500 compaiono violini e poi violoncelli.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" descr=""/>
          <p:cNvPicPr/>
          <p:nvPr/>
        </p:nvPicPr>
        <p:blipFill>
          <a:blip r:embed="rId1"/>
          <a:stretch/>
        </p:blipFill>
        <p:spPr>
          <a:xfrm>
            <a:off x="18000" y="67680"/>
            <a:ext cx="4806000" cy="3460320"/>
          </a:xfrm>
          <a:prstGeom prst="rect">
            <a:avLst/>
          </a:prstGeom>
          <a:ln>
            <a:noFill/>
          </a:ln>
        </p:spPr>
      </p:pic>
      <p:pic>
        <p:nvPicPr>
          <p:cNvPr id="93" name="" descr=""/>
          <p:cNvPicPr/>
          <p:nvPr/>
        </p:nvPicPr>
        <p:blipFill>
          <a:blip r:embed="rId2"/>
          <a:stretch/>
        </p:blipFill>
        <p:spPr>
          <a:xfrm>
            <a:off x="6918120" y="112680"/>
            <a:ext cx="5033880" cy="3775320"/>
          </a:xfrm>
          <a:prstGeom prst="rect">
            <a:avLst/>
          </a:prstGeom>
          <a:ln>
            <a:noFill/>
          </a:ln>
        </p:spPr>
      </p:pic>
      <p:pic>
        <p:nvPicPr>
          <p:cNvPr id="94" name="" descr=""/>
          <p:cNvPicPr/>
          <p:nvPr/>
        </p:nvPicPr>
        <p:blipFill>
          <a:blip r:embed="rId3"/>
          <a:stretch/>
        </p:blipFill>
        <p:spPr>
          <a:xfrm>
            <a:off x="3142800" y="2736000"/>
            <a:ext cx="3338280" cy="4131360"/>
          </a:xfrm>
          <a:prstGeom prst="rect">
            <a:avLst/>
          </a:prstGeom>
          <a:ln>
            <a:noFill/>
          </a:ln>
        </p:spPr>
      </p:pic>
      <p:sp>
        <p:nvSpPr>
          <p:cNvPr id="95" name="TextShape 1"/>
          <p:cNvSpPr txBox="1"/>
          <p:nvPr/>
        </p:nvSpPr>
        <p:spPr>
          <a:xfrm>
            <a:off x="8556120" y="3973680"/>
            <a:ext cx="23158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VIOLA DA BRACCIO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360000" y="3469680"/>
            <a:ext cx="84960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LIUTO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TextShape 3"/>
          <p:cNvSpPr txBox="1"/>
          <p:nvPr/>
        </p:nvSpPr>
        <p:spPr>
          <a:xfrm>
            <a:off x="6624000" y="6336000"/>
            <a:ext cx="210096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VIOLA DA GAMBA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226800" y="176400"/>
            <a:ext cx="11642760" cy="633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FIATO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CROMORNO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ad ancia e con forma ricurva.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BOMBARDA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, ad ancia doppia e suono potente.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FLAUTO DRITTO E TRAVERSO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PERCUSSIONE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TAMBURI, TAMBURELLI A SONAGLI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TASTIERA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CLAVICEMBALO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ORGANO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CLAVICORDO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I costruttori di strumenti, da semplici artigiani, diventano studiosi e ricercatori per migliorare e perfezionare l’intonazione degli strumenti.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" descr=""/>
          <p:cNvPicPr/>
          <p:nvPr/>
        </p:nvPicPr>
        <p:blipFill>
          <a:blip r:embed="rId1"/>
          <a:stretch/>
        </p:blipFill>
        <p:spPr>
          <a:xfrm>
            <a:off x="28800" y="47880"/>
            <a:ext cx="3211200" cy="2256120"/>
          </a:xfrm>
          <a:prstGeom prst="rect">
            <a:avLst/>
          </a:prstGeom>
          <a:ln>
            <a:noFill/>
          </a:ln>
        </p:spPr>
      </p:pic>
      <p:sp>
        <p:nvSpPr>
          <p:cNvPr id="100" name="TextShape 1"/>
          <p:cNvSpPr txBox="1"/>
          <p:nvPr/>
        </p:nvSpPr>
        <p:spPr>
          <a:xfrm>
            <a:off x="523440" y="229680"/>
            <a:ext cx="156456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CROMORNO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1" name="" descr=""/>
          <p:cNvPicPr/>
          <p:nvPr/>
        </p:nvPicPr>
        <p:blipFill>
          <a:blip r:embed="rId2"/>
          <a:stretch/>
        </p:blipFill>
        <p:spPr>
          <a:xfrm>
            <a:off x="144000" y="3168000"/>
            <a:ext cx="2993400" cy="2993400"/>
          </a:xfrm>
          <a:prstGeom prst="rect">
            <a:avLst/>
          </a:prstGeom>
          <a:ln>
            <a:noFill/>
          </a:ln>
        </p:spPr>
      </p:pic>
      <p:sp>
        <p:nvSpPr>
          <p:cNvPr id="102" name="TextShape 2"/>
          <p:cNvSpPr txBox="1"/>
          <p:nvPr/>
        </p:nvSpPr>
        <p:spPr>
          <a:xfrm>
            <a:off x="959760" y="6034320"/>
            <a:ext cx="1488240" cy="661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BOMBARDA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3" name="" descr=""/>
          <p:cNvPicPr/>
          <p:nvPr/>
        </p:nvPicPr>
        <p:blipFill>
          <a:blip r:embed="rId3"/>
          <a:stretch/>
        </p:blipFill>
        <p:spPr>
          <a:xfrm>
            <a:off x="5400000" y="216000"/>
            <a:ext cx="3232440" cy="2327040"/>
          </a:xfrm>
          <a:prstGeom prst="rect">
            <a:avLst/>
          </a:prstGeom>
          <a:ln>
            <a:noFill/>
          </a:ln>
        </p:spPr>
      </p:pic>
      <p:sp>
        <p:nvSpPr>
          <p:cNvPr id="104" name="TextShape 3"/>
          <p:cNvSpPr txBox="1"/>
          <p:nvPr/>
        </p:nvSpPr>
        <p:spPr>
          <a:xfrm>
            <a:off x="7973640" y="376920"/>
            <a:ext cx="167436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CLAVICORDO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5" name="" descr=""/>
          <p:cNvPicPr/>
          <p:nvPr/>
        </p:nvPicPr>
        <p:blipFill>
          <a:blip r:embed="rId4"/>
          <a:stretch/>
        </p:blipFill>
        <p:spPr>
          <a:xfrm>
            <a:off x="8654760" y="2236680"/>
            <a:ext cx="3441240" cy="4531320"/>
          </a:xfrm>
          <a:prstGeom prst="rect">
            <a:avLst/>
          </a:prstGeom>
          <a:ln>
            <a:noFill/>
          </a:ln>
        </p:spPr>
      </p:pic>
      <p:sp>
        <p:nvSpPr>
          <p:cNvPr id="106" name="TextShape 4"/>
          <p:cNvSpPr txBox="1"/>
          <p:nvPr/>
        </p:nvSpPr>
        <p:spPr>
          <a:xfrm>
            <a:off x="7920000" y="6264000"/>
            <a:ext cx="194112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CLAVICEMBALO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7" name="" descr=""/>
          <p:cNvPicPr/>
          <p:nvPr/>
        </p:nvPicPr>
        <p:blipFill>
          <a:blip r:embed="rId5"/>
          <a:stretch/>
        </p:blipFill>
        <p:spPr>
          <a:xfrm>
            <a:off x="4176000" y="2736000"/>
            <a:ext cx="2363040" cy="3640680"/>
          </a:xfrm>
          <a:prstGeom prst="rect">
            <a:avLst/>
          </a:prstGeom>
          <a:ln>
            <a:noFill/>
          </a:ln>
        </p:spPr>
      </p:pic>
      <p:sp>
        <p:nvSpPr>
          <p:cNvPr id="108" name="TextShape 5"/>
          <p:cNvSpPr txBox="1"/>
          <p:nvPr/>
        </p:nvSpPr>
        <p:spPr>
          <a:xfrm>
            <a:off x="3844080" y="6423120"/>
            <a:ext cx="3250080" cy="3463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ORGANO RINASCIMENTALE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838080" y="127800"/>
            <a:ext cx="10514520" cy="72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it-IT" sz="4400" spc="-1" strike="noStrike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alibri Light"/>
                <a:ea typeface="DejaVu Sans"/>
              </a:rPr>
              <a:t>4. GENERI E FORME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184320" y="696600"/>
            <a:ext cx="11742120" cy="2649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1900" spc="-1" strike="noStrike" u="sng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MUSICA SACRA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La </a:t>
            </a:r>
            <a:r>
              <a:rPr b="1" lang="it-IT" sz="19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POLIFONIA</a:t>
            </a:r>
            <a:r>
              <a:rPr b="1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b="0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(nata nell’Ars Antiqua) raggiunge elevati gradi di complessità.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A Venezia la tecnica </a:t>
            </a:r>
            <a:r>
              <a:rPr b="1" lang="it-IT" sz="19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POLICORALE</a:t>
            </a:r>
            <a:r>
              <a:rPr b="0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(eseguita da cantori o strumentisti) o a cori spezzati, riproduce l’appena nata prospettiva delle arti figurative.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1900" spc="-1" strike="noStrike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FORME MUSICALI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MOTTETTO</a:t>
            </a:r>
            <a:r>
              <a:rPr b="0" lang="it-IT" sz="19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Polifonico con stile imitativo (le voci entrano una dopo l’altra come se si rincorressero), testi in latino tratti dalla Bibbia.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CustomShape 3"/>
          <p:cNvSpPr/>
          <p:nvPr/>
        </p:nvSpPr>
        <p:spPr>
          <a:xfrm>
            <a:off x="184320" y="3346920"/>
            <a:ext cx="5714640" cy="3382200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ffffff"/>
          </a:solidFill>
          <a:ln w="25560">
            <a:solidFill>
              <a:srgbClr val="c050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MESSA</a:t>
            </a: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Polifonica, molto complessa e perciò eseguita da cantori professionisti, in latino e a cappella (senza strumenti). Sono musicate parti fisse della liturgia (KYRIE, GLORIA, CREDO, SANCTUS, AGNUS DEI).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CustomShape 4"/>
          <p:cNvSpPr/>
          <p:nvPr/>
        </p:nvSpPr>
        <p:spPr>
          <a:xfrm>
            <a:off x="6388920" y="3255480"/>
            <a:ext cx="5352840" cy="347328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ffffff"/>
          </a:solidFill>
          <a:ln w="25560">
            <a:solidFill>
              <a:srgbClr val="f7964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CORALE LUTERANO</a:t>
            </a: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Monodico, sillabico e con melodie facili, struttura a strofe per far partecipare l’assemblea, in tedesco e accompagnato da organo o altri strumenti.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226800" y="190800"/>
            <a:ext cx="11799000" cy="644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MUSICA DA DANZA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Gli editori iniziano a stampare musiche per danza e manuali con la spiegazione dei passi. Le danze sono in genere per gruppi e si alternano danze lente a danze veloci.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Danze francesi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volta, tourdion, courante;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Danze tedesche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Allemande;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Danze spagnole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pavane, canario, sarabanda: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8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Danze italiane</a:t>
            </a: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gagliarda, brando, passamezzo.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2"/>
          <p:cNvSpPr/>
          <p:nvPr/>
        </p:nvSpPr>
        <p:spPr>
          <a:xfrm>
            <a:off x="216000" y="216000"/>
            <a:ext cx="11735280" cy="575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32000" indent="-32328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it-IT" sz="2800" spc="-1" strike="noStrike">
                <a:solidFill>
                  <a:srgbClr val="ff00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5. LE GRANDI SCUOLE POLIFONICHE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2000" indent="-323280" algn="ctr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Compongono messe e musica sacra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3"/>
          <p:cNvSpPr/>
          <p:nvPr/>
        </p:nvSpPr>
        <p:spPr>
          <a:xfrm>
            <a:off x="216000" y="1368000"/>
            <a:ext cx="3527280" cy="5327280"/>
          </a:xfrm>
          <a:prstGeom prst="flowChartOffpageConnector">
            <a:avLst/>
          </a:prstGeom>
          <a:solidFill>
            <a:srgbClr val="ffffff"/>
          </a:solidFill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r>
              <a:rPr b="0" lang="it-IT" sz="18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SCUOLA FIAMMINGA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: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Attiva nelle Fiandre.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I musicisti portano al massimo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grado la polifonia (arrivano anche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 30 voci).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Cantano a cappella (senza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strumenti).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Massimo esponente: </a:t>
            </a:r>
            <a:r>
              <a:rPr b="0" lang="it-IT" sz="18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JOSQUIN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DESPREZ 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(1440-1521 circa).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4"/>
          <p:cNvSpPr/>
          <p:nvPr/>
        </p:nvSpPr>
        <p:spPr>
          <a:xfrm>
            <a:off x="4104000" y="1368000"/>
            <a:ext cx="3671280" cy="5327280"/>
          </a:xfrm>
          <a:prstGeom prst="flowChartOffpageConnector">
            <a:avLst/>
          </a:prstGeom>
          <a:solidFill>
            <a:srgbClr val="ffffff"/>
          </a:solidFill>
          <a:ln>
            <a:solidFill>
              <a:srgbClr val="ff3333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r>
              <a:rPr b="0" lang="it-IT" sz="1800" spc="-1" strike="noStrike" u="sng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SCUOLA ROMANA</a:t>
            </a:r>
            <a:r>
              <a:rPr b="0" lang="it-IT" sz="1800" spc="-1" strike="noStrike">
                <a:solidFill>
                  <a:srgbClr val="8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: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Fa musica più solenne per effetto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della Controriforma.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Polifonia più trasparente con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semplificazione del contrappunto.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Equilibrio tra le voci per far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comprendere meglio le parole e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recuperare la preghiera.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Canto a cappella.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Massimo esponente: </a:t>
            </a:r>
            <a:r>
              <a:rPr b="0" lang="it-IT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PIERLUIGI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DA PALESTRINA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.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CustomShape 5"/>
          <p:cNvSpPr/>
          <p:nvPr/>
        </p:nvSpPr>
        <p:spPr>
          <a:xfrm>
            <a:off x="8136000" y="1368000"/>
            <a:ext cx="3887280" cy="5327280"/>
          </a:xfrm>
          <a:prstGeom prst="flowChartOffpageConnector">
            <a:avLst/>
          </a:prstGeom>
          <a:solidFill>
            <a:srgbClr val="ffffff"/>
          </a:solidFill>
          <a:ln>
            <a:solidFill>
              <a:srgbClr val="009900"/>
            </a:solidFill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r>
              <a:rPr b="0" lang="it-IT" sz="1800" spc="-1" strike="noStrike" u="sng">
                <a:solidFill>
                  <a:srgbClr val="009933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SCUOLA VENEZIANA</a:t>
            </a:r>
            <a:r>
              <a:rPr b="0" lang="it-IT" sz="1800" spc="-1" strike="noStrike">
                <a:solidFill>
                  <a:srgbClr val="009933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: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Stile brillante e fastoso.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Usano anche 2 cori posizionati in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luoghi separati all’interno della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Cappella di San Marco (tecnica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policorale, oggi stereofonia).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Largo uso di strumenti (trombe,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Organo, strumenti a corde, flauti). Da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qui la musica strumentale diventa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sempre più autonoma.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Massimi esponenti: </a:t>
            </a:r>
            <a:r>
              <a:rPr b="0" lang="it-IT" sz="1800" spc="-1" strike="noStrike">
                <a:solidFill>
                  <a:srgbClr val="0099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ANDREA E 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it-IT" sz="1800" spc="-1" strike="noStrike">
                <a:solidFill>
                  <a:srgbClr val="0099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GIOVANNI GABRIELI</a:t>
            </a:r>
            <a:r>
              <a:rPr b="0" lang="it-IT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(nipote).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ustomShape 1"/>
          <p:cNvSpPr/>
          <p:nvPr/>
        </p:nvSpPr>
        <p:spPr>
          <a:xfrm>
            <a:off x="184320" y="162360"/>
            <a:ext cx="11770560" cy="6418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it-IT" sz="2800" spc="-1" strike="noStrike" u="sng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MUSICA PROFANA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Si iniziano a fare cerimonie con grande partecipazione popolare, come il Carnevale a Firenze durante il governo di Lorenzo de’ Medici (1469-1492). La parata è accompagnata da canti carnevaleschi.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La musica profana è prevalentemente musica di corte.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it-IT" sz="2800" spc="-1" strike="noStrike">
                <a:solidFill>
                  <a:srgbClr val="ffc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FORME MUSICALI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36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1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FROTTOLA</a:t>
            </a: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di origine popolare, temi amorosi trattati in modo scherzoso, cantata a 4 voci con struttura di strofa e ritornello, per sole voci o voci e strumenti che sostituiscono le parti vocali;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36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1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MADRIGALE</a:t>
            </a: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di stile raffinato, testi basati su componimenti poetici del ‘200-’300 (Dante, Petrarca, Boccaccio) o contemporanei (Ariosto, Tasso), argomenti amorosi spesso drammatici o natura, polifonico a 4 voci inizialmente (poi anche 5 o 6) con struttura libera (la musica non si ripete alla stessa maniera nelle strofe e nei ritornelli), in genere è vocale ma a volte degli strumenti potevano raddoppiare le parti vocali. C’è uno stretto legame tra parole e musica, per esempio il volo degli uccelli è riprodotto con melodie ascendenti </a:t>
            </a:r>
            <a:r>
              <a:rPr b="1" lang="it-IT" sz="2200" spc="-1" strike="noStrike">
                <a:solidFill>
                  <a:srgbClr val="00b05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MADRIGALISMO</a:t>
            </a: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36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1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VILLANELLA</a:t>
            </a: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genere di intrattenimento, nata come forma colta e raffinata diviene poi genere popolare, argomento quotidiano, inizialmente polifonica poi diventa monodica con accompagnamento strumentale;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514440" indent="-51336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b="1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CHANSON</a:t>
            </a:r>
            <a:r>
              <a:rPr b="0" lang="it-IT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: composizione polifonica colta derivante da musiche di Trovatori e Trovieri, struttura strofica e testo in francese. Molto praticata da francesi e fiamminghi.</a:t>
            </a: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</TotalTime>
  <Application>LibreOffice/5.1.4.2$Windows_x86 LibreOffice_project/f99d75f39f1c57ebdd7ffc5f42867c12031db97a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it-IT</dc:language>
  <cp:lastModifiedBy/>
  <dcterms:modified xsi:type="dcterms:W3CDTF">2018-05-09T09:52:07Z</dcterms:modified>
  <cp:revision>8</cp:revision>
  <dc:subject/>
  <dc:title>RINASCIMENTO (1492 – 1563)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Notes">
    <vt:i4>0</vt:i4>
  </property>
  <property fmtid="{D5CDD505-2E9C-101B-9397-08002B2CF9AE}" pid="7" name="PresentationFormat">
    <vt:lpwstr>Widescreen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10</vt:i4>
  </property>
</Properties>
</file>